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803763" cy="320754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34" userDrawn="1">
          <p15:clr>
            <a:srgbClr val="A4A3A4"/>
          </p15:clr>
        </p15:guide>
        <p15:guide id="2" pos="134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4F3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811" autoAdjust="0"/>
    <p:restoredTop sz="94660"/>
  </p:normalViewPr>
  <p:slideViewPr>
    <p:cSldViewPr snapToGrid="0" showGuides="1">
      <p:cViewPr>
        <p:scale>
          <a:sx n="30" d="100"/>
          <a:sy n="30" d="100"/>
        </p:scale>
        <p:origin x="24" y="24"/>
      </p:cViewPr>
      <p:guideLst>
        <p:guide orient="horz" pos="10034"/>
        <p:guide pos="134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5249386"/>
            <a:ext cx="36383199" cy="11167004"/>
          </a:xfrm>
        </p:spPr>
        <p:txBody>
          <a:bodyPr anchor="b"/>
          <a:lstStyle>
            <a:lvl1pPr algn="ctr">
              <a:defRPr sz="2806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6847032"/>
            <a:ext cx="32102822" cy="7744137"/>
          </a:xfrm>
        </p:spPr>
        <p:txBody>
          <a:bodyPr/>
          <a:lstStyle>
            <a:lvl1pPr marL="0" indent="0" algn="ctr">
              <a:buNone/>
              <a:defRPr sz="11225"/>
            </a:lvl1pPr>
            <a:lvl2pPr marL="2138370" indent="0" algn="ctr">
              <a:buNone/>
              <a:defRPr sz="9354"/>
            </a:lvl2pPr>
            <a:lvl3pPr marL="4276740" indent="0" algn="ctr">
              <a:buNone/>
              <a:defRPr sz="8419"/>
            </a:lvl3pPr>
            <a:lvl4pPr marL="6415110" indent="0" algn="ctr">
              <a:buNone/>
              <a:defRPr sz="7483"/>
            </a:lvl4pPr>
            <a:lvl5pPr marL="8553480" indent="0" algn="ctr">
              <a:buNone/>
              <a:defRPr sz="7483"/>
            </a:lvl5pPr>
            <a:lvl6pPr marL="10691851" indent="0" algn="ctr">
              <a:buNone/>
              <a:defRPr sz="7483"/>
            </a:lvl6pPr>
            <a:lvl7pPr marL="12830221" indent="0" algn="ctr">
              <a:buNone/>
              <a:defRPr sz="7483"/>
            </a:lvl7pPr>
            <a:lvl8pPr marL="14968591" indent="0" algn="ctr">
              <a:buNone/>
              <a:defRPr sz="7483"/>
            </a:lvl8pPr>
            <a:lvl9pPr marL="17106961" indent="0" algn="ctr">
              <a:buNone/>
              <a:defRPr sz="748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493A-788A-46DF-8EAC-75155E92420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DA4E-CDF1-446E-B2A2-EC119BF86E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1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493A-788A-46DF-8EAC-75155E92420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DA4E-CDF1-446E-B2A2-EC119BF86E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91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707720"/>
            <a:ext cx="9229561" cy="2718245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707720"/>
            <a:ext cx="27153637" cy="2718245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493A-788A-46DF-8EAC-75155E92420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DA4E-CDF1-446E-B2A2-EC119BF86E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3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493A-788A-46DF-8EAC-75155E92420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DA4E-CDF1-446E-B2A2-EC119BF86E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7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996594"/>
            <a:ext cx="36918246" cy="13342489"/>
          </a:xfrm>
        </p:spPr>
        <p:txBody>
          <a:bodyPr anchor="b"/>
          <a:lstStyle>
            <a:lvl1pPr>
              <a:defRPr sz="2806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1465308"/>
            <a:ext cx="36918246" cy="7016500"/>
          </a:xfrm>
        </p:spPr>
        <p:txBody>
          <a:bodyPr/>
          <a:lstStyle>
            <a:lvl1pPr marL="0" indent="0">
              <a:buNone/>
              <a:defRPr sz="11225">
                <a:solidFill>
                  <a:schemeClr val="tx1"/>
                </a:solidFill>
              </a:defRPr>
            </a:lvl1pPr>
            <a:lvl2pPr marL="2138370" indent="0">
              <a:buNone/>
              <a:defRPr sz="9354">
                <a:solidFill>
                  <a:schemeClr val="tx1">
                    <a:tint val="75000"/>
                  </a:schemeClr>
                </a:solidFill>
              </a:defRPr>
            </a:lvl2pPr>
            <a:lvl3pPr marL="4276740" indent="0">
              <a:buNone/>
              <a:defRPr sz="8419">
                <a:solidFill>
                  <a:schemeClr val="tx1">
                    <a:tint val="75000"/>
                  </a:schemeClr>
                </a:solidFill>
              </a:defRPr>
            </a:lvl3pPr>
            <a:lvl4pPr marL="6415110" indent="0">
              <a:buNone/>
              <a:defRPr sz="7483">
                <a:solidFill>
                  <a:schemeClr val="tx1">
                    <a:tint val="75000"/>
                  </a:schemeClr>
                </a:solidFill>
              </a:defRPr>
            </a:lvl4pPr>
            <a:lvl5pPr marL="8553480" indent="0">
              <a:buNone/>
              <a:defRPr sz="7483">
                <a:solidFill>
                  <a:schemeClr val="tx1">
                    <a:tint val="75000"/>
                  </a:schemeClr>
                </a:solidFill>
              </a:defRPr>
            </a:lvl5pPr>
            <a:lvl6pPr marL="10691851" indent="0">
              <a:buNone/>
              <a:defRPr sz="7483">
                <a:solidFill>
                  <a:schemeClr val="tx1">
                    <a:tint val="75000"/>
                  </a:schemeClr>
                </a:solidFill>
              </a:defRPr>
            </a:lvl6pPr>
            <a:lvl7pPr marL="12830221" indent="0">
              <a:buNone/>
              <a:defRPr sz="7483">
                <a:solidFill>
                  <a:schemeClr val="tx1">
                    <a:tint val="75000"/>
                  </a:schemeClr>
                </a:solidFill>
              </a:defRPr>
            </a:lvl7pPr>
            <a:lvl8pPr marL="14968591" indent="0">
              <a:buNone/>
              <a:defRPr sz="7483">
                <a:solidFill>
                  <a:schemeClr val="tx1">
                    <a:tint val="75000"/>
                  </a:schemeClr>
                </a:solidFill>
              </a:defRPr>
            </a:lvl8pPr>
            <a:lvl9pPr marL="17106961" indent="0">
              <a:buNone/>
              <a:defRPr sz="74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493A-788A-46DF-8EAC-75155E92420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DA4E-CDF1-446E-B2A2-EC119BF86E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5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538600"/>
            <a:ext cx="18191599" cy="203515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538600"/>
            <a:ext cx="18191599" cy="203515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493A-788A-46DF-8EAC-75155E92420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DA4E-CDF1-446E-B2A2-EC119BF86E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707727"/>
            <a:ext cx="36918246" cy="619976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862940"/>
            <a:ext cx="18107995" cy="3853505"/>
          </a:xfrm>
        </p:spPr>
        <p:txBody>
          <a:bodyPr anchor="b"/>
          <a:lstStyle>
            <a:lvl1pPr marL="0" indent="0">
              <a:buNone/>
              <a:defRPr sz="11225" b="1"/>
            </a:lvl1pPr>
            <a:lvl2pPr marL="2138370" indent="0">
              <a:buNone/>
              <a:defRPr sz="9354" b="1"/>
            </a:lvl2pPr>
            <a:lvl3pPr marL="4276740" indent="0">
              <a:buNone/>
              <a:defRPr sz="8419" b="1"/>
            </a:lvl3pPr>
            <a:lvl4pPr marL="6415110" indent="0">
              <a:buNone/>
              <a:defRPr sz="7483" b="1"/>
            </a:lvl4pPr>
            <a:lvl5pPr marL="8553480" indent="0">
              <a:buNone/>
              <a:defRPr sz="7483" b="1"/>
            </a:lvl5pPr>
            <a:lvl6pPr marL="10691851" indent="0">
              <a:buNone/>
              <a:defRPr sz="7483" b="1"/>
            </a:lvl6pPr>
            <a:lvl7pPr marL="12830221" indent="0">
              <a:buNone/>
              <a:defRPr sz="7483" b="1"/>
            </a:lvl7pPr>
            <a:lvl8pPr marL="14968591" indent="0">
              <a:buNone/>
              <a:defRPr sz="7483" b="1"/>
            </a:lvl8pPr>
            <a:lvl9pPr marL="17106961" indent="0">
              <a:buNone/>
              <a:defRPr sz="748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716445"/>
            <a:ext cx="18107995" cy="172331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862940"/>
            <a:ext cx="18197174" cy="3853505"/>
          </a:xfrm>
        </p:spPr>
        <p:txBody>
          <a:bodyPr anchor="b"/>
          <a:lstStyle>
            <a:lvl1pPr marL="0" indent="0">
              <a:buNone/>
              <a:defRPr sz="11225" b="1"/>
            </a:lvl1pPr>
            <a:lvl2pPr marL="2138370" indent="0">
              <a:buNone/>
              <a:defRPr sz="9354" b="1"/>
            </a:lvl2pPr>
            <a:lvl3pPr marL="4276740" indent="0">
              <a:buNone/>
              <a:defRPr sz="8419" b="1"/>
            </a:lvl3pPr>
            <a:lvl4pPr marL="6415110" indent="0">
              <a:buNone/>
              <a:defRPr sz="7483" b="1"/>
            </a:lvl4pPr>
            <a:lvl5pPr marL="8553480" indent="0">
              <a:buNone/>
              <a:defRPr sz="7483" b="1"/>
            </a:lvl5pPr>
            <a:lvl6pPr marL="10691851" indent="0">
              <a:buNone/>
              <a:defRPr sz="7483" b="1"/>
            </a:lvl6pPr>
            <a:lvl7pPr marL="12830221" indent="0">
              <a:buNone/>
              <a:defRPr sz="7483" b="1"/>
            </a:lvl7pPr>
            <a:lvl8pPr marL="14968591" indent="0">
              <a:buNone/>
              <a:defRPr sz="7483" b="1"/>
            </a:lvl8pPr>
            <a:lvl9pPr marL="17106961" indent="0">
              <a:buNone/>
              <a:defRPr sz="748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716445"/>
            <a:ext cx="18197174" cy="172331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493A-788A-46DF-8EAC-75155E92420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DA4E-CDF1-446E-B2A2-EC119BF86E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5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493A-788A-46DF-8EAC-75155E92420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DA4E-CDF1-446E-B2A2-EC119BF86E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8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493A-788A-46DF-8EAC-75155E92420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DA4E-CDF1-446E-B2A2-EC119BF86E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5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138362"/>
            <a:ext cx="13805328" cy="7484269"/>
          </a:xfrm>
        </p:spPr>
        <p:txBody>
          <a:bodyPr anchor="b"/>
          <a:lstStyle>
            <a:lvl1pPr>
              <a:defRPr sz="1496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618276"/>
            <a:ext cx="21669405" cy="22794351"/>
          </a:xfrm>
        </p:spPr>
        <p:txBody>
          <a:bodyPr/>
          <a:lstStyle>
            <a:lvl1pPr>
              <a:defRPr sz="14967"/>
            </a:lvl1pPr>
            <a:lvl2pPr>
              <a:defRPr sz="13096"/>
            </a:lvl2pPr>
            <a:lvl3pPr>
              <a:defRPr sz="11225"/>
            </a:lvl3pPr>
            <a:lvl4pPr>
              <a:defRPr sz="9354"/>
            </a:lvl4pPr>
            <a:lvl5pPr>
              <a:defRPr sz="9354"/>
            </a:lvl5pPr>
            <a:lvl6pPr>
              <a:defRPr sz="9354"/>
            </a:lvl6pPr>
            <a:lvl7pPr>
              <a:defRPr sz="9354"/>
            </a:lvl7pPr>
            <a:lvl8pPr>
              <a:defRPr sz="9354"/>
            </a:lvl8pPr>
            <a:lvl9pPr>
              <a:defRPr sz="935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622631"/>
            <a:ext cx="13805328" cy="17827115"/>
          </a:xfrm>
        </p:spPr>
        <p:txBody>
          <a:bodyPr/>
          <a:lstStyle>
            <a:lvl1pPr marL="0" indent="0">
              <a:buNone/>
              <a:defRPr sz="7483"/>
            </a:lvl1pPr>
            <a:lvl2pPr marL="2138370" indent="0">
              <a:buNone/>
              <a:defRPr sz="6548"/>
            </a:lvl2pPr>
            <a:lvl3pPr marL="4276740" indent="0">
              <a:buNone/>
              <a:defRPr sz="5613"/>
            </a:lvl3pPr>
            <a:lvl4pPr marL="6415110" indent="0">
              <a:buNone/>
              <a:defRPr sz="4677"/>
            </a:lvl4pPr>
            <a:lvl5pPr marL="8553480" indent="0">
              <a:buNone/>
              <a:defRPr sz="4677"/>
            </a:lvl5pPr>
            <a:lvl6pPr marL="10691851" indent="0">
              <a:buNone/>
              <a:defRPr sz="4677"/>
            </a:lvl6pPr>
            <a:lvl7pPr marL="12830221" indent="0">
              <a:buNone/>
              <a:defRPr sz="4677"/>
            </a:lvl7pPr>
            <a:lvl8pPr marL="14968591" indent="0">
              <a:buNone/>
              <a:defRPr sz="4677"/>
            </a:lvl8pPr>
            <a:lvl9pPr marL="17106961" indent="0">
              <a:buNone/>
              <a:defRPr sz="467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493A-788A-46DF-8EAC-75155E92420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DA4E-CDF1-446E-B2A2-EC119BF86E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0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138362"/>
            <a:ext cx="13805328" cy="7484269"/>
          </a:xfrm>
        </p:spPr>
        <p:txBody>
          <a:bodyPr anchor="b"/>
          <a:lstStyle>
            <a:lvl1pPr>
              <a:defRPr sz="1496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618276"/>
            <a:ext cx="21669405" cy="22794351"/>
          </a:xfrm>
        </p:spPr>
        <p:txBody>
          <a:bodyPr anchor="t"/>
          <a:lstStyle>
            <a:lvl1pPr marL="0" indent="0">
              <a:buNone/>
              <a:defRPr sz="14967"/>
            </a:lvl1pPr>
            <a:lvl2pPr marL="2138370" indent="0">
              <a:buNone/>
              <a:defRPr sz="13096"/>
            </a:lvl2pPr>
            <a:lvl3pPr marL="4276740" indent="0">
              <a:buNone/>
              <a:defRPr sz="11225"/>
            </a:lvl3pPr>
            <a:lvl4pPr marL="6415110" indent="0">
              <a:buNone/>
              <a:defRPr sz="9354"/>
            </a:lvl4pPr>
            <a:lvl5pPr marL="8553480" indent="0">
              <a:buNone/>
              <a:defRPr sz="9354"/>
            </a:lvl5pPr>
            <a:lvl6pPr marL="10691851" indent="0">
              <a:buNone/>
              <a:defRPr sz="9354"/>
            </a:lvl6pPr>
            <a:lvl7pPr marL="12830221" indent="0">
              <a:buNone/>
              <a:defRPr sz="9354"/>
            </a:lvl7pPr>
            <a:lvl8pPr marL="14968591" indent="0">
              <a:buNone/>
              <a:defRPr sz="9354"/>
            </a:lvl8pPr>
            <a:lvl9pPr marL="17106961" indent="0">
              <a:buNone/>
              <a:defRPr sz="9354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622631"/>
            <a:ext cx="13805328" cy="17827115"/>
          </a:xfrm>
        </p:spPr>
        <p:txBody>
          <a:bodyPr/>
          <a:lstStyle>
            <a:lvl1pPr marL="0" indent="0">
              <a:buNone/>
              <a:defRPr sz="7483"/>
            </a:lvl1pPr>
            <a:lvl2pPr marL="2138370" indent="0">
              <a:buNone/>
              <a:defRPr sz="6548"/>
            </a:lvl2pPr>
            <a:lvl3pPr marL="4276740" indent="0">
              <a:buNone/>
              <a:defRPr sz="5613"/>
            </a:lvl3pPr>
            <a:lvl4pPr marL="6415110" indent="0">
              <a:buNone/>
              <a:defRPr sz="4677"/>
            </a:lvl4pPr>
            <a:lvl5pPr marL="8553480" indent="0">
              <a:buNone/>
              <a:defRPr sz="4677"/>
            </a:lvl5pPr>
            <a:lvl6pPr marL="10691851" indent="0">
              <a:buNone/>
              <a:defRPr sz="4677"/>
            </a:lvl6pPr>
            <a:lvl7pPr marL="12830221" indent="0">
              <a:buNone/>
              <a:defRPr sz="4677"/>
            </a:lvl7pPr>
            <a:lvl8pPr marL="14968591" indent="0">
              <a:buNone/>
              <a:defRPr sz="4677"/>
            </a:lvl8pPr>
            <a:lvl9pPr marL="17106961" indent="0">
              <a:buNone/>
              <a:defRPr sz="467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493A-788A-46DF-8EAC-75155E92420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DA4E-CDF1-446E-B2A2-EC119BF86E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0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707727"/>
            <a:ext cx="36918246" cy="6199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538600"/>
            <a:ext cx="36918246" cy="20351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9729186"/>
            <a:ext cx="9630847" cy="17077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493A-788A-46DF-8EAC-75155E92420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9729186"/>
            <a:ext cx="14446270" cy="17077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9729186"/>
            <a:ext cx="9630847" cy="17077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EDA4E-CDF1-446E-B2A2-EC119BF86E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9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276740" rtl="0" eaLnBrk="1" latinLnBrk="0" hangingPunct="1">
        <a:lnSpc>
          <a:spcPct val="90000"/>
        </a:lnSpc>
        <a:spcBef>
          <a:spcPct val="0"/>
        </a:spcBef>
        <a:buNone/>
        <a:defRPr sz="205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69185" indent="-1069185" algn="l" defTabSz="4276740" rtl="0" eaLnBrk="1" latinLnBrk="0" hangingPunct="1">
        <a:lnSpc>
          <a:spcPct val="90000"/>
        </a:lnSpc>
        <a:spcBef>
          <a:spcPts val="4677"/>
        </a:spcBef>
        <a:buFont typeface="Arial" panose="020B0604020202020204" pitchFamily="34" charset="0"/>
        <a:buChar char="•"/>
        <a:defRPr sz="13096" kern="1200">
          <a:solidFill>
            <a:schemeClr val="tx1"/>
          </a:solidFill>
          <a:latin typeface="+mn-lt"/>
          <a:ea typeface="+mn-ea"/>
          <a:cs typeface="+mn-cs"/>
        </a:defRPr>
      </a:lvl1pPr>
      <a:lvl2pPr marL="3207555" indent="-1069185" algn="l" defTabSz="4276740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11225" kern="1200">
          <a:solidFill>
            <a:schemeClr val="tx1"/>
          </a:solidFill>
          <a:latin typeface="+mn-lt"/>
          <a:ea typeface="+mn-ea"/>
          <a:cs typeface="+mn-cs"/>
        </a:defRPr>
      </a:lvl2pPr>
      <a:lvl3pPr marL="5345925" indent="-1069185" algn="l" defTabSz="4276740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9354" kern="1200">
          <a:solidFill>
            <a:schemeClr val="tx1"/>
          </a:solidFill>
          <a:latin typeface="+mn-lt"/>
          <a:ea typeface="+mn-ea"/>
          <a:cs typeface="+mn-cs"/>
        </a:defRPr>
      </a:lvl3pPr>
      <a:lvl4pPr marL="7484295" indent="-1069185" algn="l" defTabSz="4276740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8419" kern="1200">
          <a:solidFill>
            <a:schemeClr val="tx1"/>
          </a:solidFill>
          <a:latin typeface="+mn-lt"/>
          <a:ea typeface="+mn-ea"/>
          <a:cs typeface="+mn-cs"/>
        </a:defRPr>
      </a:lvl4pPr>
      <a:lvl5pPr marL="9622666" indent="-1069185" algn="l" defTabSz="4276740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8419" kern="1200">
          <a:solidFill>
            <a:schemeClr val="tx1"/>
          </a:solidFill>
          <a:latin typeface="+mn-lt"/>
          <a:ea typeface="+mn-ea"/>
          <a:cs typeface="+mn-cs"/>
        </a:defRPr>
      </a:lvl5pPr>
      <a:lvl6pPr marL="11761036" indent="-1069185" algn="l" defTabSz="4276740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8419" kern="1200">
          <a:solidFill>
            <a:schemeClr val="tx1"/>
          </a:solidFill>
          <a:latin typeface="+mn-lt"/>
          <a:ea typeface="+mn-ea"/>
          <a:cs typeface="+mn-cs"/>
        </a:defRPr>
      </a:lvl6pPr>
      <a:lvl7pPr marL="13899406" indent="-1069185" algn="l" defTabSz="4276740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8419" kern="1200">
          <a:solidFill>
            <a:schemeClr val="tx1"/>
          </a:solidFill>
          <a:latin typeface="+mn-lt"/>
          <a:ea typeface="+mn-ea"/>
          <a:cs typeface="+mn-cs"/>
        </a:defRPr>
      </a:lvl7pPr>
      <a:lvl8pPr marL="16037776" indent="-1069185" algn="l" defTabSz="4276740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8419" kern="1200">
          <a:solidFill>
            <a:schemeClr val="tx1"/>
          </a:solidFill>
          <a:latin typeface="+mn-lt"/>
          <a:ea typeface="+mn-ea"/>
          <a:cs typeface="+mn-cs"/>
        </a:defRPr>
      </a:lvl8pPr>
      <a:lvl9pPr marL="18176146" indent="-1069185" algn="l" defTabSz="4276740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84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76740" rtl="0" eaLnBrk="1" latinLnBrk="0" hangingPunct="1">
        <a:defRPr sz="8419" kern="1200">
          <a:solidFill>
            <a:schemeClr val="tx1"/>
          </a:solidFill>
          <a:latin typeface="+mn-lt"/>
          <a:ea typeface="+mn-ea"/>
          <a:cs typeface="+mn-cs"/>
        </a:defRPr>
      </a:lvl1pPr>
      <a:lvl2pPr marL="2138370" algn="l" defTabSz="4276740" rtl="0" eaLnBrk="1" latinLnBrk="0" hangingPunct="1">
        <a:defRPr sz="8419" kern="1200">
          <a:solidFill>
            <a:schemeClr val="tx1"/>
          </a:solidFill>
          <a:latin typeface="+mn-lt"/>
          <a:ea typeface="+mn-ea"/>
          <a:cs typeface="+mn-cs"/>
        </a:defRPr>
      </a:lvl2pPr>
      <a:lvl3pPr marL="4276740" algn="l" defTabSz="4276740" rtl="0" eaLnBrk="1" latinLnBrk="0" hangingPunct="1">
        <a:defRPr sz="8419" kern="1200">
          <a:solidFill>
            <a:schemeClr val="tx1"/>
          </a:solidFill>
          <a:latin typeface="+mn-lt"/>
          <a:ea typeface="+mn-ea"/>
          <a:cs typeface="+mn-cs"/>
        </a:defRPr>
      </a:lvl3pPr>
      <a:lvl4pPr marL="6415110" algn="l" defTabSz="4276740" rtl="0" eaLnBrk="1" latinLnBrk="0" hangingPunct="1">
        <a:defRPr sz="8419" kern="1200">
          <a:solidFill>
            <a:schemeClr val="tx1"/>
          </a:solidFill>
          <a:latin typeface="+mn-lt"/>
          <a:ea typeface="+mn-ea"/>
          <a:cs typeface="+mn-cs"/>
        </a:defRPr>
      </a:lvl4pPr>
      <a:lvl5pPr marL="8553480" algn="l" defTabSz="4276740" rtl="0" eaLnBrk="1" latinLnBrk="0" hangingPunct="1">
        <a:defRPr sz="8419" kern="1200">
          <a:solidFill>
            <a:schemeClr val="tx1"/>
          </a:solidFill>
          <a:latin typeface="+mn-lt"/>
          <a:ea typeface="+mn-ea"/>
          <a:cs typeface="+mn-cs"/>
        </a:defRPr>
      </a:lvl5pPr>
      <a:lvl6pPr marL="10691851" algn="l" defTabSz="4276740" rtl="0" eaLnBrk="1" latinLnBrk="0" hangingPunct="1">
        <a:defRPr sz="8419" kern="1200">
          <a:solidFill>
            <a:schemeClr val="tx1"/>
          </a:solidFill>
          <a:latin typeface="+mn-lt"/>
          <a:ea typeface="+mn-ea"/>
          <a:cs typeface="+mn-cs"/>
        </a:defRPr>
      </a:lvl6pPr>
      <a:lvl7pPr marL="12830221" algn="l" defTabSz="4276740" rtl="0" eaLnBrk="1" latinLnBrk="0" hangingPunct="1">
        <a:defRPr sz="8419" kern="1200">
          <a:solidFill>
            <a:schemeClr val="tx1"/>
          </a:solidFill>
          <a:latin typeface="+mn-lt"/>
          <a:ea typeface="+mn-ea"/>
          <a:cs typeface="+mn-cs"/>
        </a:defRPr>
      </a:lvl7pPr>
      <a:lvl8pPr marL="14968591" algn="l" defTabSz="4276740" rtl="0" eaLnBrk="1" latinLnBrk="0" hangingPunct="1">
        <a:defRPr sz="8419" kern="1200">
          <a:solidFill>
            <a:schemeClr val="tx1"/>
          </a:solidFill>
          <a:latin typeface="+mn-lt"/>
          <a:ea typeface="+mn-ea"/>
          <a:cs typeface="+mn-cs"/>
        </a:defRPr>
      </a:lvl8pPr>
      <a:lvl9pPr marL="17106961" algn="l" defTabSz="4276740" rtl="0" eaLnBrk="1" latinLnBrk="0" hangingPunct="1">
        <a:defRPr sz="84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4EDE54-7CB4-47A1-910D-D1A9D6C92914}"/>
              </a:ext>
            </a:extLst>
          </p:cNvPr>
          <p:cNvSpPr/>
          <p:nvPr/>
        </p:nvSpPr>
        <p:spPr>
          <a:xfrm>
            <a:off x="9859" y="-19672"/>
            <a:ext cx="42803762" cy="4844743"/>
          </a:xfrm>
          <a:prstGeom prst="rect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A1F6767-048A-41B0-8FAF-D193639CC28E}"/>
              </a:ext>
            </a:extLst>
          </p:cNvPr>
          <p:cNvSpPr txBox="1"/>
          <p:nvPr/>
        </p:nvSpPr>
        <p:spPr>
          <a:xfrm>
            <a:off x="3059322" y="393068"/>
            <a:ext cx="3651779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400" b="1" dirty="0">
                <a:solidFill>
                  <a:schemeClr val="bg1"/>
                </a:solidFill>
                <a:latin typeface="+mj-lt"/>
              </a:rPr>
              <a:t>TDF Renal Safety in HBV-infected, HIV-negative Women During Pregnancy and Post-partum Period </a:t>
            </a:r>
            <a:r>
              <a:rPr lang="en-US" sz="74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E216F16-29DA-4A53-A6D2-BDC6A25383AF}"/>
              </a:ext>
            </a:extLst>
          </p:cNvPr>
          <p:cNvSpPr txBox="1"/>
          <p:nvPr/>
        </p:nvSpPr>
        <p:spPr>
          <a:xfrm>
            <a:off x="2892344" y="1821585"/>
            <a:ext cx="365177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200" dirty="0">
                <a:solidFill>
                  <a:schemeClr val="bg1"/>
                </a:solidFill>
                <a:latin typeface="Palatino Linotype" panose="02040502050505030304" pitchFamily="18" charset="0"/>
              </a:rPr>
              <a:t>Geoffroy Liegeon</a:t>
            </a:r>
            <a:r>
              <a:rPr lang="fr-FR" sz="4200" baseline="30000" dirty="0">
                <a:solidFill>
                  <a:schemeClr val="bg1"/>
                </a:solidFill>
                <a:latin typeface="Palatino Linotype" panose="02040502050505030304" pitchFamily="18" charset="0"/>
              </a:rPr>
              <a:t>1</a:t>
            </a:r>
            <a:r>
              <a:rPr lang="fr-FR" sz="4200" dirty="0">
                <a:solidFill>
                  <a:schemeClr val="bg1"/>
                </a:solidFill>
                <a:latin typeface="Palatino Linotype" panose="02040502050505030304" pitchFamily="18" charset="0"/>
              </a:rPr>
              <a:t>, Nicole Ngo Giang Huong</a:t>
            </a:r>
            <a:r>
              <a:rPr lang="fr-FR" sz="4200" baseline="30000" dirty="0">
                <a:solidFill>
                  <a:schemeClr val="bg1"/>
                </a:solidFill>
                <a:latin typeface="Palatino Linotype" panose="02040502050505030304" pitchFamily="18" charset="0"/>
              </a:rPr>
              <a:t>2</a:t>
            </a:r>
            <a:r>
              <a:rPr lang="fr-FR" sz="4200" dirty="0">
                <a:solidFill>
                  <a:schemeClr val="bg1"/>
                </a:solidFill>
                <a:latin typeface="Palatino Linotype" panose="02040502050505030304" pitchFamily="18" charset="0"/>
              </a:rPr>
              <a:t>, Nicolas Salvadori</a:t>
            </a:r>
            <a:r>
              <a:rPr lang="fr-FR" sz="4200" baseline="30000" dirty="0">
                <a:solidFill>
                  <a:schemeClr val="bg1"/>
                </a:solidFill>
                <a:latin typeface="Palatino Linotype" panose="02040502050505030304" pitchFamily="18" charset="0"/>
              </a:rPr>
              <a:t>2</a:t>
            </a:r>
            <a:r>
              <a:rPr lang="fr-FR" sz="4200" dirty="0">
                <a:solidFill>
                  <a:schemeClr val="bg1"/>
                </a:solidFill>
                <a:latin typeface="Palatino Linotype" panose="02040502050505030304" pitchFamily="18" charset="0"/>
              </a:rPr>
              <a:t>, </a:t>
            </a:r>
            <a:r>
              <a:rPr lang="fr-FR" sz="42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Piyawan</a:t>
            </a:r>
            <a:r>
              <a:rPr lang="fr-FR" sz="4200" dirty="0">
                <a:solidFill>
                  <a:schemeClr val="bg1"/>
                </a:solidFill>
                <a:latin typeface="Palatino Linotype" panose="02040502050505030304" pitchFamily="18" charset="0"/>
              </a:rPr>
              <a:t> Bunpo</a:t>
            </a:r>
            <a:r>
              <a:rPr lang="fr-FR" sz="4200" baseline="30000" dirty="0">
                <a:solidFill>
                  <a:schemeClr val="bg1"/>
                </a:solidFill>
                <a:latin typeface="Palatino Linotype" panose="02040502050505030304" pitchFamily="18" charset="0"/>
              </a:rPr>
              <a:t>3</a:t>
            </a:r>
            <a:r>
              <a:rPr lang="fr-FR" sz="4200" dirty="0">
                <a:solidFill>
                  <a:schemeClr val="bg1"/>
                </a:solidFill>
                <a:latin typeface="Palatino Linotype" panose="02040502050505030304" pitchFamily="18" charset="0"/>
              </a:rPr>
              <a:t>, </a:t>
            </a:r>
            <a:r>
              <a:rPr lang="fr-FR" sz="42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Ratchada</a:t>
            </a:r>
            <a:r>
              <a:rPr lang="fr-FR" sz="4200" dirty="0">
                <a:solidFill>
                  <a:schemeClr val="bg1"/>
                </a:solidFill>
                <a:latin typeface="Palatino Linotype" panose="02040502050505030304" pitchFamily="18" charset="0"/>
              </a:rPr>
              <a:t> Cressey</a:t>
            </a:r>
            <a:r>
              <a:rPr lang="fr-FR" sz="4200" baseline="30000" dirty="0">
                <a:solidFill>
                  <a:schemeClr val="bg1"/>
                </a:solidFill>
                <a:latin typeface="Palatino Linotype" panose="02040502050505030304" pitchFamily="18" charset="0"/>
              </a:rPr>
              <a:t>3</a:t>
            </a:r>
            <a:r>
              <a:rPr lang="fr-FR" sz="4200" dirty="0">
                <a:solidFill>
                  <a:schemeClr val="bg1"/>
                </a:solidFill>
                <a:latin typeface="Palatino Linotype" panose="02040502050505030304" pitchFamily="18" charset="0"/>
              </a:rPr>
              <a:t>, Jullapong Achalapong</a:t>
            </a:r>
            <a:r>
              <a:rPr lang="fr-FR" sz="4200" baseline="30000" dirty="0">
                <a:solidFill>
                  <a:schemeClr val="bg1"/>
                </a:solidFill>
                <a:latin typeface="Palatino Linotype" panose="02040502050505030304" pitchFamily="18" charset="0"/>
              </a:rPr>
              <a:t>4</a:t>
            </a:r>
            <a:r>
              <a:rPr lang="fr-FR" sz="4200" dirty="0">
                <a:solidFill>
                  <a:schemeClr val="bg1"/>
                </a:solidFill>
                <a:latin typeface="Palatino Linotype" panose="02040502050505030304" pitchFamily="18" charset="0"/>
              </a:rPr>
              <a:t>, </a:t>
            </a:r>
            <a:r>
              <a:rPr lang="fr-FR" sz="42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Prateep</a:t>
            </a:r>
            <a:r>
              <a:rPr lang="fr-FR" sz="4200" dirty="0">
                <a:solidFill>
                  <a:schemeClr val="bg1"/>
                </a:solidFill>
                <a:latin typeface="Palatino Linotype" panose="02040502050505030304" pitchFamily="18" charset="0"/>
              </a:rPr>
              <a:t> Kanjanavikai</a:t>
            </a:r>
            <a:r>
              <a:rPr lang="fr-FR" sz="4200" baseline="30000" dirty="0">
                <a:solidFill>
                  <a:schemeClr val="bg1"/>
                </a:solidFill>
                <a:latin typeface="Palatino Linotype" panose="02040502050505030304" pitchFamily="18" charset="0"/>
              </a:rPr>
              <a:t>5</a:t>
            </a:r>
            <a:r>
              <a:rPr lang="fr-FR" sz="4200" dirty="0">
                <a:solidFill>
                  <a:schemeClr val="bg1"/>
                </a:solidFill>
                <a:latin typeface="Palatino Linotype" panose="02040502050505030304" pitchFamily="18" charset="0"/>
              </a:rPr>
              <a:t>, </a:t>
            </a:r>
            <a:r>
              <a:rPr lang="fr-FR" sz="42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Orada</a:t>
            </a:r>
            <a:r>
              <a:rPr lang="fr-FR" sz="4200" dirty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fr-FR" sz="42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Patamasingh</a:t>
            </a:r>
            <a:r>
              <a:rPr lang="fr-FR" sz="4200" dirty="0">
                <a:solidFill>
                  <a:schemeClr val="bg1"/>
                </a:solidFill>
                <a:latin typeface="Palatino Linotype" panose="02040502050505030304" pitchFamily="18" charset="0"/>
              </a:rPr>
              <a:t> Na Ayudhaya</a:t>
            </a:r>
            <a:r>
              <a:rPr lang="fr-FR" sz="4200" baseline="30000" dirty="0">
                <a:solidFill>
                  <a:schemeClr val="bg1"/>
                </a:solidFill>
                <a:latin typeface="Palatino Linotype" panose="02040502050505030304" pitchFamily="18" charset="0"/>
              </a:rPr>
              <a:t>6</a:t>
            </a:r>
            <a:r>
              <a:rPr lang="fr-FR" sz="4200" dirty="0">
                <a:solidFill>
                  <a:schemeClr val="bg1"/>
                </a:solidFill>
                <a:latin typeface="Palatino Linotype" panose="02040502050505030304" pitchFamily="18" charset="0"/>
              </a:rPr>
              <a:t>, </a:t>
            </a:r>
            <a:r>
              <a:rPr lang="fr-FR" sz="42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Thitiporn</a:t>
            </a:r>
            <a:r>
              <a:rPr lang="fr-FR" sz="4200" dirty="0">
                <a:solidFill>
                  <a:schemeClr val="bg1"/>
                </a:solidFill>
                <a:latin typeface="Palatino Linotype" panose="02040502050505030304" pitchFamily="18" charset="0"/>
              </a:rPr>
              <a:t> Siriwachirachai</a:t>
            </a:r>
            <a:r>
              <a:rPr lang="fr-FR" sz="4200" baseline="30000" dirty="0">
                <a:solidFill>
                  <a:schemeClr val="bg1"/>
                </a:solidFill>
                <a:latin typeface="Palatino Linotype" panose="02040502050505030304" pitchFamily="18" charset="0"/>
              </a:rPr>
              <a:t>7</a:t>
            </a:r>
            <a:r>
              <a:rPr lang="fr-FR" sz="4200" dirty="0">
                <a:solidFill>
                  <a:schemeClr val="bg1"/>
                </a:solidFill>
                <a:latin typeface="Palatino Linotype" panose="02040502050505030304" pitchFamily="18" charset="0"/>
              </a:rPr>
              <a:t>, Gonzague Jourdain</a:t>
            </a:r>
            <a:r>
              <a:rPr lang="fr-FR" sz="4200" baseline="30000" dirty="0">
                <a:solidFill>
                  <a:schemeClr val="bg1"/>
                </a:solidFill>
                <a:latin typeface="Palatino Linotype" panose="02040502050505030304" pitchFamily="18" charset="0"/>
              </a:rPr>
              <a:t>2</a:t>
            </a:r>
            <a:endParaRPr lang="en-US" sz="4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3C038BA-CC0E-4B19-97F8-C3BB52DC18EB}"/>
              </a:ext>
            </a:extLst>
          </p:cNvPr>
          <p:cNvSpPr txBox="1"/>
          <p:nvPr/>
        </p:nvSpPr>
        <p:spPr>
          <a:xfrm>
            <a:off x="2703997" y="3483658"/>
            <a:ext cx="373973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Department of Infectious Diseases, Saint Louis Hospital, Paris, France; </a:t>
            </a:r>
            <a:r>
              <a:rPr lang="en-US" sz="2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French National Research Institute for Sustainable Development (IRD)-PHPT, Chiang Mai, Thailand; </a:t>
            </a:r>
            <a:r>
              <a:rPr lang="en-US" sz="2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Division of Clinical Chemistry, Faculty of Associated Medical Sciences, Chiang Mai University </a:t>
            </a:r>
            <a:r>
              <a:rPr lang="en-US" sz="2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Chiangrai Prachanukroh Hospital, Chiangrai </a:t>
            </a:r>
            <a:r>
              <a:rPr lang="en-US" sz="2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Banglamung Hospital, Chonburi </a:t>
            </a:r>
            <a:r>
              <a:rPr lang="en-US" sz="2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Nopparat </a:t>
            </a:r>
            <a:r>
              <a:rPr lang="en-US" sz="2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Rajathanee</a:t>
            </a: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Hospital, Bangkok </a:t>
            </a:r>
            <a:r>
              <a:rPr lang="en-US" sz="2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Khon Kaen Hospital, </a:t>
            </a:r>
            <a:r>
              <a:rPr lang="en-US" sz="2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Khon</a:t>
            </a: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Kaen, Thailand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1B2974-5C10-4D3E-9D79-E1AC1D2E4A2C}"/>
              </a:ext>
            </a:extLst>
          </p:cNvPr>
          <p:cNvSpPr/>
          <p:nvPr/>
        </p:nvSpPr>
        <p:spPr>
          <a:xfrm>
            <a:off x="495179" y="5236914"/>
            <a:ext cx="14953368" cy="5880265"/>
          </a:xfrm>
          <a:prstGeom prst="rect">
            <a:avLst/>
          </a:prstGeom>
          <a:noFill/>
          <a:ln w="762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0B2EF6-1A16-46FD-AF6B-4CAF6FD28702}"/>
              </a:ext>
            </a:extLst>
          </p:cNvPr>
          <p:cNvSpPr/>
          <p:nvPr/>
        </p:nvSpPr>
        <p:spPr>
          <a:xfrm>
            <a:off x="495178" y="11502188"/>
            <a:ext cx="14953368" cy="20146529"/>
          </a:xfrm>
          <a:prstGeom prst="rect">
            <a:avLst/>
          </a:prstGeom>
          <a:noFill/>
          <a:ln w="762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85F02C-A48A-4F10-AF4B-3B9338475E22}"/>
              </a:ext>
            </a:extLst>
          </p:cNvPr>
          <p:cNvSpPr/>
          <p:nvPr/>
        </p:nvSpPr>
        <p:spPr>
          <a:xfrm>
            <a:off x="15836777" y="5236951"/>
            <a:ext cx="26471807" cy="20806516"/>
          </a:xfrm>
          <a:prstGeom prst="rect">
            <a:avLst/>
          </a:prstGeom>
          <a:noFill/>
          <a:ln w="762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B01286F-3391-4766-83A2-30F180E48133}"/>
              </a:ext>
            </a:extLst>
          </p:cNvPr>
          <p:cNvSpPr txBox="1"/>
          <p:nvPr/>
        </p:nvSpPr>
        <p:spPr>
          <a:xfrm>
            <a:off x="651300" y="5303897"/>
            <a:ext cx="14331529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>
              <a:spcBef>
                <a:spcPts val="600"/>
              </a:spcBef>
            </a:pPr>
            <a:r>
              <a:rPr lang="en-US" sz="48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Introduction</a:t>
            </a:r>
          </a:p>
          <a:p>
            <a:pPr marL="360000" algn="just"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Tenofovir disoproxil fumarate (TDF) is used in HIV-uninfected pregnant women for pre-exposure prophylaxis (PrEP) of HIV and to prevent mother to child transmission (PMTCT) of hepatitis B virus (HBV). However, renal safety data on TDF in this population remain limited. </a:t>
            </a:r>
            <a:endParaRPr lang="en-US" sz="36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60000">
              <a:spcBef>
                <a:spcPts val="1200"/>
              </a:spcBef>
              <a:spcAft>
                <a:spcPts val="1200"/>
              </a:spcAft>
            </a:pPr>
            <a:r>
              <a:rPr lang="en-US" sz="3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this study, we assessed TDF renal safety in pregnant and breastfeeding women receiving TDF for HBV PMTCT.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1C8DF02-EEF4-4BDE-A5FD-6F986017EF14}"/>
              </a:ext>
            </a:extLst>
          </p:cNvPr>
          <p:cNvSpPr txBox="1"/>
          <p:nvPr/>
        </p:nvSpPr>
        <p:spPr>
          <a:xfrm>
            <a:off x="917210" y="11755973"/>
            <a:ext cx="1406562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>
              <a:spcBef>
                <a:spcPts val="600"/>
              </a:spcBef>
            </a:pPr>
            <a:r>
              <a:rPr lang="en-US" sz="48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Material and Methods </a:t>
            </a:r>
          </a:p>
          <a:p>
            <a:pPr marL="360000" algn="just"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iTAP-1 was a randomized, double-blind, placebo-controlled clinical trial to assess the efficacy of TDF administered from 28 weeks gestational age (GA) to 2 months postpartum (MPP) for PMTCT of HBV in HIV-uninfected, HBV-infected pregnant women in Thailand (NCT01745822). </a:t>
            </a:r>
            <a:endParaRPr lang="en-US" sz="36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5" name="ZoneTexte 114">
            <a:extLst>
              <a:ext uri="{FF2B5EF4-FFF2-40B4-BE49-F238E27FC236}">
                <a16:creationId xmlns:a16="http://schemas.microsoft.com/office/drawing/2014/main" id="{95D79A95-6D5D-45F5-86FA-839B225C50F2}"/>
              </a:ext>
            </a:extLst>
          </p:cNvPr>
          <p:cNvSpPr txBox="1"/>
          <p:nvPr/>
        </p:nvSpPr>
        <p:spPr>
          <a:xfrm>
            <a:off x="1411874" y="24458782"/>
            <a:ext cx="13566586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>
              <a:spcBef>
                <a:spcPts val="600"/>
              </a:spcBef>
            </a:pP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</a:rPr>
              <a:t>Serum creatinine evaluation at each study visit</a:t>
            </a:r>
          </a:p>
          <a:p>
            <a:pPr marL="360000" algn="just">
              <a:spcBef>
                <a:spcPts val="600"/>
              </a:spcBef>
            </a:pP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</a:rPr>
              <a:t>Urine biomarkers at </a:t>
            </a:r>
            <a:r>
              <a:rPr lang="en-US" sz="3000" u="sng" dirty="0">
                <a:latin typeface="Verdana" panose="020B0604030504040204" pitchFamily="34" charset="0"/>
                <a:ea typeface="Verdana" panose="020B0604030504040204" pitchFamily="34" charset="0"/>
              </a:rPr>
              <a:t>28 GA weeks</a:t>
            </a: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</a:rPr>
              <a:t> and </a:t>
            </a:r>
            <a:r>
              <a:rPr lang="en-US" sz="3000" u="sng" dirty="0">
                <a:latin typeface="Verdana" panose="020B0604030504040204" pitchFamily="34" charset="0"/>
                <a:ea typeface="Verdana" panose="020B0604030504040204" pitchFamily="34" charset="0"/>
              </a:rPr>
              <a:t>2 months postpartum</a:t>
            </a: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</a:rPr>
              <a:t>: phosphaturia, glycosuria, proteinuria, albuminuria, retinol binding protein (RBP), kidney injury molecule-1 (KIM-1), </a:t>
            </a:r>
            <a:r>
              <a:rPr lang="el-GR" sz="3000" dirty="0">
                <a:latin typeface="Verdana" panose="020B0604030504040204" pitchFamily="34" charset="0"/>
                <a:ea typeface="Verdana" panose="020B0604030504040204" pitchFamily="34" charset="0"/>
              </a:rPr>
              <a:t>β</a:t>
            </a:r>
            <a:r>
              <a:rPr lang="fr-FR" sz="3000" dirty="0">
                <a:latin typeface="Verdana" panose="020B0604030504040204" pitchFamily="34" charset="0"/>
                <a:ea typeface="Verdana" panose="020B0604030504040204" pitchFamily="34" charset="0"/>
              </a:rPr>
              <a:t>2-microglobulin (</a:t>
            </a:r>
            <a:r>
              <a:rPr lang="el-GR" sz="3000" dirty="0">
                <a:latin typeface="Verdana" panose="020B0604030504040204" pitchFamily="34" charset="0"/>
                <a:ea typeface="Verdana" panose="020B0604030504040204" pitchFamily="34" charset="0"/>
              </a:rPr>
              <a:t>β</a:t>
            </a:r>
            <a:r>
              <a:rPr lang="fr-FR" sz="3000" dirty="0">
                <a:latin typeface="Verdana" panose="020B0604030504040204" pitchFamily="34" charset="0"/>
                <a:ea typeface="Verdana" panose="020B0604030504040204" pitchFamily="34" charset="0"/>
              </a:rPr>
              <a:t>2M) and </a:t>
            </a:r>
            <a:r>
              <a:rPr lang="el-GR" sz="3000" dirty="0">
                <a:latin typeface="Verdana" panose="020B0604030504040204" pitchFamily="34" charset="0"/>
                <a:ea typeface="Verdana" panose="020B0604030504040204" pitchFamily="34" charset="0"/>
              </a:rPr>
              <a:t>α1-</a:t>
            </a:r>
            <a:r>
              <a:rPr lang="en-US" sz="3000" dirty="0" err="1">
                <a:latin typeface="Verdana" panose="020B0604030504040204" pitchFamily="34" charset="0"/>
                <a:ea typeface="Verdana" panose="020B0604030504040204" pitchFamily="34" charset="0"/>
              </a:rPr>
              <a:t>microglobulin</a:t>
            </a: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</a:rPr>
              <a:t> (A1M).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192D8FA-169E-40D8-8806-FCCF4F6769E9}"/>
              </a:ext>
            </a:extLst>
          </p:cNvPr>
          <p:cNvGrpSpPr/>
          <p:nvPr/>
        </p:nvGrpSpPr>
        <p:grpSpPr>
          <a:xfrm>
            <a:off x="1411874" y="16282764"/>
            <a:ext cx="13575740" cy="8192576"/>
            <a:chOff x="1411874" y="16282764"/>
            <a:chExt cx="13575740" cy="8192576"/>
          </a:xfrm>
        </p:grpSpPr>
        <p:sp>
          <p:nvSpPr>
            <p:cNvPr id="17" name="Rectangle : coins arrondis 16">
              <a:extLst>
                <a:ext uri="{FF2B5EF4-FFF2-40B4-BE49-F238E27FC236}">
                  <a16:creationId xmlns:a16="http://schemas.microsoft.com/office/drawing/2014/main" id="{CB62B3C0-6BD2-42C8-AE54-5325D47E88DA}"/>
                </a:ext>
              </a:extLst>
            </p:cNvPr>
            <p:cNvSpPr/>
            <p:nvPr/>
          </p:nvSpPr>
          <p:spPr>
            <a:xfrm>
              <a:off x="1721293" y="17461163"/>
              <a:ext cx="1171051" cy="4303638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6649C6C4-127D-4873-A3C4-CD57DF4B523F}"/>
                </a:ext>
              </a:extLst>
            </p:cNvPr>
            <p:cNvSpPr txBox="1"/>
            <p:nvPr/>
          </p:nvSpPr>
          <p:spPr>
            <a:xfrm rot="16200000">
              <a:off x="59014" y="19249441"/>
              <a:ext cx="434416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Randomization</a:t>
              </a:r>
            </a:p>
          </p:txBody>
        </p:sp>
        <p:sp>
          <p:nvSpPr>
            <p:cNvPr id="20" name="Rectangle : coins arrondis 19">
              <a:extLst>
                <a:ext uri="{FF2B5EF4-FFF2-40B4-BE49-F238E27FC236}">
                  <a16:creationId xmlns:a16="http://schemas.microsoft.com/office/drawing/2014/main" id="{98FA8626-4C4A-4316-AB64-62789D1C26D5}"/>
                </a:ext>
              </a:extLst>
            </p:cNvPr>
            <p:cNvSpPr/>
            <p:nvPr/>
          </p:nvSpPr>
          <p:spPr>
            <a:xfrm>
              <a:off x="3944316" y="17459542"/>
              <a:ext cx="4281716" cy="2064976"/>
            </a:xfrm>
            <a:prstGeom prst="round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 : coins arrondis 21">
              <a:extLst>
                <a:ext uri="{FF2B5EF4-FFF2-40B4-BE49-F238E27FC236}">
                  <a16:creationId xmlns:a16="http://schemas.microsoft.com/office/drawing/2014/main" id="{5F009EAB-10B7-4B0A-91DE-C239C4FFC42A}"/>
                </a:ext>
              </a:extLst>
            </p:cNvPr>
            <p:cNvSpPr/>
            <p:nvPr/>
          </p:nvSpPr>
          <p:spPr>
            <a:xfrm>
              <a:off x="8367776" y="17514964"/>
              <a:ext cx="607675" cy="4238395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939C69E5-F84D-461C-84E4-4679341E7A71}"/>
                </a:ext>
              </a:extLst>
            </p:cNvPr>
            <p:cNvSpPr txBox="1"/>
            <p:nvPr/>
          </p:nvSpPr>
          <p:spPr>
            <a:xfrm rot="16200000">
              <a:off x="6621807" y="19427100"/>
              <a:ext cx="396751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Delivery</a:t>
              </a:r>
            </a:p>
          </p:txBody>
        </p:sp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4AC1A854-965A-4DFA-8686-974A88735DFD}"/>
                </a:ext>
              </a:extLst>
            </p:cNvPr>
            <p:cNvSpPr/>
            <p:nvPr/>
          </p:nvSpPr>
          <p:spPr>
            <a:xfrm>
              <a:off x="3944316" y="19699825"/>
              <a:ext cx="4307305" cy="2064976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9B062FFE-4503-4190-BC92-B33D34C75F2D}"/>
                </a:ext>
              </a:extLst>
            </p:cNvPr>
            <p:cNvCxnSpPr>
              <a:cxnSpLocks/>
            </p:cNvCxnSpPr>
            <p:nvPr/>
          </p:nvCxnSpPr>
          <p:spPr>
            <a:xfrm>
              <a:off x="4090822" y="22235057"/>
              <a:ext cx="10219290" cy="448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872758DD-D41B-4FFF-B465-2AA4EAD7A525}"/>
                </a:ext>
              </a:extLst>
            </p:cNvPr>
            <p:cNvSpPr/>
            <p:nvPr/>
          </p:nvSpPr>
          <p:spPr>
            <a:xfrm>
              <a:off x="3996109" y="22146421"/>
              <a:ext cx="192506" cy="17727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F0C29688-E182-41FC-93FC-A4EFA6928592}"/>
                </a:ext>
              </a:extLst>
            </p:cNvPr>
            <p:cNvSpPr/>
            <p:nvPr/>
          </p:nvSpPr>
          <p:spPr>
            <a:xfrm>
              <a:off x="5518573" y="22146421"/>
              <a:ext cx="192506" cy="17727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43941BAA-0B48-4859-ACB4-3E14C68BD2EB}"/>
                </a:ext>
              </a:extLst>
            </p:cNvPr>
            <p:cNvSpPr/>
            <p:nvPr/>
          </p:nvSpPr>
          <p:spPr>
            <a:xfrm>
              <a:off x="6967521" y="22157863"/>
              <a:ext cx="192506" cy="17727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BF685B9C-28AF-4329-A47E-9EA89041BF8D}"/>
                </a:ext>
              </a:extLst>
            </p:cNvPr>
            <p:cNvSpPr/>
            <p:nvPr/>
          </p:nvSpPr>
          <p:spPr>
            <a:xfrm>
              <a:off x="8399925" y="22146421"/>
              <a:ext cx="192506" cy="17727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4F30D480-25A2-473E-AEDB-5A923FDE1E85}"/>
                </a:ext>
              </a:extLst>
            </p:cNvPr>
            <p:cNvSpPr/>
            <p:nvPr/>
          </p:nvSpPr>
          <p:spPr>
            <a:xfrm>
              <a:off x="10170497" y="22160227"/>
              <a:ext cx="192506" cy="17727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0E2A99F7-0E45-4DAB-963F-56A92E580AE3}"/>
                </a:ext>
              </a:extLst>
            </p:cNvPr>
            <p:cNvSpPr/>
            <p:nvPr/>
          </p:nvSpPr>
          <p:spPr>
            <a:xfrm>
              <a:off x="14213859" y="22169616"/>
              <a:ext cx="192506" cy="17727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B0D72A71-8DF8-478F-A391-39C61EB0497B}"/>
                </a:ext>
              </a:extLst>
            </p:cNvPr>
            <p:cNvSpPr txBox="1"/>
            <p:nvPr/>
          </p:nvSpPr>
          <p:spPr>
            <a:xfrm>
              <a:off x="1411874" y="22606027"/>
              <a:ext cx="20508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Study visits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72D1A56B-86C8-44C4-B43C-399E0FA54D3E}"/>
                </a:ext>
              </a:extLst>
            </p:cNvPr>
            <p:cNvSpPr txBox="1"/>
            <p:nvPr/>
          </p:nvSpPr>
          <p:spPr>
            <a:xfrm>
              <a:off x="3400451" y="22485108"/>
              <a:ext cx="138074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GA</a:t>
              </a:r>
            </a:p>
            <a:p>
              <a:pPr algn="ctr"/>
              <a:r>
                <a:rPr lang="en-US" sz="2400" dirty="0"/>
                <a:t>28 Weeks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F30E34F0-C831-451D-B2F7-0258DBF4B6A4}"/>
                </a:ext>
              </a:extLst>
            </p:cNvPr>
            <p:cNvSpPr txBox="1"/>
            <p:nvPr/>
          </p:nvSpPr>
          <p:spPr>
            <a:xfrm>
              <a:off x="4921074" y="22500418"/>
              <a:ext cx="138074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GA</a:t>
              </a:r>
            </a:p>
            <a:p>
              <a:pPr algn="ctr"/>
              <a:r>
                <a:rPr lang="en-US" sz="2400" dirty="0"/>
                <a:t>32 Weeks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307C4AB7-0F22-4822-8DAB-9071A3A97553}"/>
                </a:ext>
              </a:extLst>
            </p:cNvPr>
            <p:cNvSpPr txBox="1"/>
            <p:nvPr/>
          </p:nvSpPr>
          <p:spPr>
            <a:xfrm>
              <a:off x="6352802" y="22485108"/>
              <a:ext cx="14199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GA</a:t>
              </a:r>
            </a:p>
            <a:p>
              <a:pPr algn="ctr"/>
              <a:r>
                <a:rPr lang="en-US" sz="2400" dirty="0"/>
                <a:t>36 Weeks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E7C45B28-F8C0-4559-85C4-97FF36C6BB37}"/>
                </a:ext>
              </a:extLst>
            </p:cNvPr>
            <p:cNvSpPr txBox="1"/>
            <p:nvPr/>
          </p:nvSpPr>
          <p:spPr>
            <a:xfrm>
              <a:off x="7882674" y="22606028"/>
              <a:ext cx="12329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Delivery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52675BD0-D934-4FAE-A38D-BC61F3A48D21}"/>
                </a:ext>
              </a:extLst>
            </p:cNvPr>
            <p:cNvSpPr txBox="1"/>
            <p:nvPr/>
          </p:nvSpPr>
          <p:spPr>
            <a:xfrm>
              <a:off x="9696043" y="22609577"/>
              <a:ext cx="1141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MPP 1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0E805398-22E0-4584-820F-E7073F9EA61A}"/>
                </a:ext>
              </a:extLst>
            </p:cNvPr>
            <p:cNvSpPr txBox="1"/>
            <p:nvPr/>
          </p:nvSpPr>
          <p:spPr>
            <a:xfrm>
              <a:off x="13586923" y="22650003"/>
              <a:ext cx="14006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MPP12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21FB302F-8BD9-4E8D-9467-D798B4DDE6A3}"/>
                </a:ext>
              </a:extLst>
            </p:cNvPr>
            <p:cNvSpPr txBox="1"/>
            <p:nvPr/>
          </p:nvSpPr>
          <p:spPr>
            <a:xfrm>
              <a:off x="11437694" y="22606027"/>
              <a:ext cx="10413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MPP 2</a:t>
              </a:r>
            </a:p>
          </p:txBody>
        </p:sp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25B4707D-BC3C-4C78-BD4C-E59FFBFE191E}"/>
                </a:ext>
              </a:extLst>
            </p:cNvPr>
            <p:cNvSpPr/>
            <p:nvPr/>
          </p:nvSpPr>
          <p:spPr>
            <a:xfrm>
              <a:off x="11862109" y="22191219"/>
              <a:ext cx="192506" cy="17727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 : coins arrondis 51">
              <a:extLst>
                <a:ext uri="{FF2B5EF4-FFF2-40B4-BE49-F238E27FC236}">
                  <a16:creationId xmlns:a16="http://schemas.microsoft.com/office/drawing/2014/main" id="{63DBB083-35B3-435F-9289-45B5494E75C4}"/>
                </a:ext>
              </a:extLst>
            </p:cNvPr>
            <p:cNvSpPr/>
            <p:nvPr/>
          </p:nvSpPr>
          <p:spPr>
            <a:xfrm>
              <a:off x="9115584" y="17459542"/>
              <a:ext cx="2855511" cy="2064976"/>
            </a:xfrm>
            <a:prstGeom prst="round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 : coins arrondis 52">
              <a:extLst>
                <a:ext uri="{FF2B5EF4-FFF2-40B4-BE49-F238E27FC236}">
                  <a16:creationId xmlns:a16="http://schemas.microsoft.com/office/drawing/2014/main" id="{3E34FCFA-E1FD-410E-A937-7E55A18E1DF3}"/>
                </a:ext>
              </a:extLst>
            </p:cNvPr>
            <p:cNvSpPr/>
            <p:nvPr/>
          </p:nvSpPr>
          <p:spPr>
            <a:xfrm>
              <a:off x="9117195" y="19699825"/>
              <a:ext cx="2853900" cy="2064976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 : coins arrondis 53">
              <a:extLst>
                <a:ext uri="{FF2B5EF4-FFF2-40B4-BE49-F238E27FC236}">
                  <a16:creationId xmlns:a16="http://schemas.microsoft.com/office/drawing/2014/main" id="{656F0FA8-051C-4025-A0BD-0624C0B3F894}"/>
                </a:ext>
              </a:extLst>
            </p:cNvPr>
            <p:cNvSpPr/>
            <p:nvPr/>
          </p:nvSpPr>
          <p:spPr>
            <a:xfrm>
              <a:off x="12219748" y="17459542"/>
              <a:ext cx="2094130" cy="43179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82151F13-9ACD-4B48-B792-E8E4826B2C08}"/>
                </a:ext>
              </a:extLst>
            </p:cNvPr>
            <p:cNvSpPr txBox="1"/>
            <p:nvPr/>
          </p:nvSpPr>
          <p:spPr>
            <a:xfrm>
              <a:off x="9484820" y="17856161"/>
              <a:ext cx="2086599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</a:rPr>
                <a:t>Active arm </a:t>
              </a:r>
            </a:p>
            <a:p>
              <a:pPr algn="ctr"/>
              <a:r>
                <a:rPr lang="en-US" sz="2800" dirty="0">
                  <a:solidFill>
                    <a:schemeClr val="bg1"/>
                  </a:solidFill>
                </a:rPr>
                <a:t>TDF 300mg once daily </a:t>
              </a: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DA5DA773-5D06-4A28-9963-4750A840461B}"/>
                </a:ext>
              </a:extLst>
            </p:cNvPr>
            <p:cNvSpPr txBox="1"/>
            <p:nvPr/>
          </p:nvSpPr>
          <p:spPr>
            <a:xfrm>
              <a:off x="4278346" y="20221278"/>
              <a:ext cx="363924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</a:rPr>
                <a:t>Placebo arm </a:t>
              </a:r>
            </a:p>
            <a:p>
              <a:pPr algn="ctr"/>
              <a:r>
                <a:rPr lang="en-US" sz="2800" dirty="0">
                  <a:solidFill>
                    <a:schemeClr val="bg1"/>
                  </a:solidFill>
                </a:rPr>
                <a:t>163 women 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2042123C-6224-4EA5-BEAB-07753C111D5B}"/>
                </a:ext>
              </a:extLst>
            </p:cNvPr>
            <p:cNvSpPr txBox="1"/>
            <p:nvPr/>
          </p:nvSpPr>
          <p:spPr>
            <a:xfrm>
              <a:off x="4148386" y="17769039"/>
              <a:ext cx="363924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</a:rPr>
                <a:t>Active arm </a:t>
              </a:r>
            </a:p>
            <a:p>
              <a:pPr algn="ctr"/>
              <a:r>
                <a:rPr lang="en-US" sz="2800" dirty="0">
                  <a:solidFill>
                    <a:schemeClr val="bg1"/>
                  </a:solidFill>
                </a:rPr>
                <a:t>TDF 300mg once daily </a:t>
              </a:r>
            </a:p>
            <a:p>
              <a:pPr algn="ctr"/>
              <a:r>
                <a:rPr lang="en-US" sz="2800" dirty="0">
                  <a:solidFill>
                    <a:schemeClr val="bg1"/>
                  </a:solidFill>
                </a:rPr>
                <a:t>168 women 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FB85E905-B42E-4EAB-B7E8-63FB10FEC0D7}"/>
                </a:ext>
              </a:extLst>
            </p:cNvPr>
            <p:cNvSpPr txBox="1"/>
            <p:nvPr/>
          </p:nvSpPr>
          <p:spPr>
            <a:xfrm>
              <a:off x="9596738" y="20380614"/>
              <a:ext cx="20017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</a:rPr>
                <a:t>Placebo arm 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741170F5-4720-425F-979A-184494F974F8}"/>
                </a:ext>
              </a:extLst>
            </p:cNvPr>
            <p:cNvSpPr txBox="1"/>
            <p:nvPr/>
          </p:nvSpPr>
          <p:spPr>
            <a:xfrm>
              <a:off x="12223513" y="18719626"/>
              <a:ext cx="2086599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Follow-up until 12 months post partum</a:t>
              </a:r>
            </a:p>
          </p:txBody>
        </p:sp>
        <p:cxnSp>
          <p:nvCxnSpPr>
            <p:cNvPr id="26" name="Connecteur : en angle 25">
              <a:extLst>
                <a:ext uri="{FF2B5EF4-FFF2-40B4-BE49-F238E27FC236}">
                  <a16:creationId xmlns:a16="http://schemas.microsoft.com/office/drawing/2014/main" id="{D243F4F9-16C5-447A-9FBF-AC1FE2C94FE6}"/>
                </a:ext>
              </a:extLst>
            </p:cNvPr>
            <p:cNvCxnSpPr>
              <a:stCxn id="17" idx="3"/>
              <a:endCxn id="20" idx="1"/>
            </p:cNvCxnSpPr>
            <p:nvPr/>
          </p:nvCxnSpPr>
          <p:spPr>
            <a:xfrm flipV="1">
              <a:off x="2892344" y="18492030"/>
              <a:ext cx="1051972" cy="1120952"/>
            </a:xfrm>
            <a:prstGeom prst="bentConnector3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 : en angle 88">
              <a:extLst>
                <a:ext uri="{FF2B5EF4-FFF2-40B4-BE49-F238E27FC236}">
                  <a16:creationId xmlns:a16="http://schemas.microsoft.com/office/drawing/2014/main" id="{DFA49F99-03FB-4763-B98D-0E1784CB3652}"/>
                </a:ext>
              </a:extLst>
            </p:cNvPr>
            <p:cNvCxnSpPr>
              <a:cxnSpLocks/>
              <a:stCxn id="17" idx="3"/>
              <a:endCxn id="24" idx="1"/>
            </p:cNvCxnSpPr>
            <p:nvPr/>
          </p:nvCxnSpPr>
          <p:spPr>
            <a:xfrm>
              <a:off x="2892344" y="19612982"/>
              <a:ext cx="1051972" cy="1119331"/>
            </a:xfrm>
            <a:prstGeom prst="bentConnector3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>
              <a:extLst>
                <a:ext uri="{FF2B5EF4-FFF2-40B4-BE49-F238E27FC236}">
                  <a16:creationId xmlns:a16="http://schemas.microsoft.com/office/drawing/2014/main" id="{8328CB37-957E-4DFA-A001-778BDC7BB6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96109" y="17096046"/>
              <a:ext cx="4229923" cy="13078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3" name="Ellipse 92">
              <a:extLst>
                <a:ext uri="{FF2B5EF4-FFF2-40B4-BE49-F238E27FC236}">
                  <a16:creationId xmlns:a16="http://schemas.microsoft.com/office/drawing/2014/main" id="{92E1C534-EF2C-4F0D-B767-CBF1FA4DEB1A}"/>
                </a:ext>
              </a:extLst>
            </p:cNvPr>
            <p:cNvSpPr/>
            <p:nvPr/>
          </p:nvSpPr>
          <p:spPr>
            <a:xfrm>
              <a:off x="8033526" y="17007409"/>
              <a:ext cx="192506" cy="17727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Ellipse 93">
              <a:extLst>
                <a:ext uri="{FF2B5EF4-FFF2-40B4-BE49-F238E27FC236}">
                  <a16:creationId xmlns:a16="http://schemas.microsoft.com/office/drawing/2014/main" id="{3240E2BA-2978-4EFC-BCAB-D611DECC81C5}"/>
                </a:ext>
              </a:extLst>
            </p:cNvPr>
            <p:cNvSpPr/>
            <p:nvPr/>
          </p:nvSpPr>
          <p:spPr>
            <a:xfrm>
              <a:off x="3944316" y="17013948"/>
              <a:ext cx="192506" cy="17727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5387D912-8142-48F9-85FE-1215AF33CAED}"/>
                </a:ext>
              </a:extLst>
            </p:cNvPr>
            <p:cNvSpPr/>
            <p:nvPr/>
          </p:nvSpPr>
          <p:spPr>
            <a:xfrm>
              <a:off x="8783928" y="16997190"/>
              <a:ext cx="192506" cy="17727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Ellipse 99">
              <a:extLst>
                <a:ext uri="{FF2B5EF4-FFF2-40B4-BE49-F238E27FC236}">
                  <a16:creationId xmlns:a16="http://schemas.microsoft.com/office/drawing/2014/main" id="{2B586D6F-45B2-45AF-B16C-585650D38E19}"/>
                </a:ext>
              </a:extLst>
            </p:cNvPr>
            <p:cNvSpPr/>
            <p:nvPr/>
          </p:nvSpPr>
          <p:spPr>
            <a:xfrm>
              <a:off x="11796847" y="16999084"/>
              <a:ext cx="192506" cy="17727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AF02C660-13B1-42FC-836E-5A3354FAFFE9}"/>
                </a:ext>
              </a:extLst>
            </p:cNvPr>
            <p:cNvSpPr/>
            <p:nvPr/>
          </p:nvSpPr>
          <p:spPr>
            <a:xfrm>
              <a:off x="4072431" y="16282764"/>
              <a:ext cx="3961095" cy="6835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Antepartum  </a:t>
              </a:r>
            </a:p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3</a:t>
              </a:r>
              <a:r>
                <a:rPr lang="en-US" sz="2800" baseline="30000" dirty="0">
                  <a:solidFill>
                    <a:schemeClr val="tx1"/>
                  </a:solidFill>
                </a:rPr>
                <a:t>rd</a:t>
              </a:r>
              <a:r>
                <a:rPr lang="en-US" sz="2800" dirty="0">
                  <a:solidFill>
                    <a:schemeClr val="tx1"/>
                  </a:solidFill>
                </a:rPr>
                <a:t> trimester  </a:t>
              </a:r>
              <a:endParaRPr lang="en-US" sz="2800" dirty="0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A00FDC5C-4E71-46F4-ABA9-47778F23040E}"/>
                </a:ext>
              </a:extLst>
            </p:cNvPr>
            <p:cNvSpPr/>
            <p:nvPr/>
          </p:nvSpPr>
          <p:spPr>
            <a:xfrm>
              <a:off x="8783928" y="16355411"/>
              <a:ext cx="3174434" cy="6222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Postpartum </a:t>
              </a:r>
            </a:p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 2 months</a:t>
              </a:r>
              <a:endParaRPr lang="en-US" sz="2800" dirty="0"/>
            </a:p>
          </p:txBody>
        </p:sp>
        <p:cxnSp>
          <p:nvCxnSpPr>
            <p:cNvPr id="107" name="Connecteur droit 106">
              <a:extLst>
                <a:ext uri="{FF2B5EF4-FFF2-40B4-BE49-F238E27FC236}">
                  <a16:creationId xmlns:a16="http://schemas.microsoft.com/office/drawing/2014/main" id="{BC5484CD-8BEB-47DD-AD14-4761E9D9A4EF}"/>
                </a:ext>
              </a:extLst>
            </p:cNvPr>
            <p:cNvCxnSpPr>
              <a:cxnSpLocks/>
            </p:cNvCxnSpPr>
            <p:nvPr/>
          </p:nvCxnSpPr>
          <p:spPr>
            <a:xfrm>
              <a:off x="8863808" y="17102138"/>
              <a:ext cx="3036772" cy="13816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Connecteur droit 112">
              <a:extLst>
                <a:ext uri="{FF2B5EF4-FFF2-40B4-BE49-F238E27FC236}">
                  <a16:creationId xmlns:a16="http://schemas.microsoft.com/office/drawing/2014/main" id="{E62FDCC7-DB15-4ED3-A6CC-FA363ACA41C2}"/>
                </a:ext>
              </a:extLst>
            </p:cNvPr>
            <p:cNvCxnSpPr/>
            <p:nvPr/>
          </p:nvCxnSpPr>
          <p:spPr>
            <a:xfrm flipH="1">
              <a:off x="13231581" y="22095170"/>
              <a:ext cx="176463" cy="3245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Connecteur droit 113">
              <a:extLst>
                <a:ext uri="{FF2B5EF4-FFF2-40B4-BE49-F238E27FC236}">
                  <a16:creationId xmlns:a16="http://schemas.microsoft.com/office/drawing/2014/main" id="{5C942887-0914-4478-A791-70333A615D45}"/>
                </a:ext>
              </a:extLst>
            </p:cNvPr>
            <p:cNvCxnSpPr/>
            <p:nvPr/>
          </p:nvCxnSpPr>
          <p:spPr>
            <a:xfrm flipH="1">
              <a:off x="13327505" y="22117570"/>
              <a:ext cx="176463" cy="3245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6" name="Flèche : bas 115">
              <a:extLst>
                <a:ext uri="{FF2B5EF4-FFF2-40B4-BE49-F238E27FC236}">
                  <a16:creationId xmlns:a16="http://schemas.microsoft.com/office/drawing/2014/main" id="{1917FD80-54DE-4536-9DCC-8D3ADE761AFB}"/>
                </a:ext>
              </a:extLst>
            </p:cNvPr>
            <p:cNvSpPr/>
            <p:nvPr/>
          </p:nvSpPr>
          <p:spPr>
            <a:xfrm>
              <a:off x="8216834" y="23510059"/>
              <a:ext cx="666750" cy="96528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lèche : bas 116">
              <a:extLst>
                <a:ext uri="{FF2B5EF4-FFF2-40B4-BE49-F238E27FC236}">
                  <a16:creationId xmlns:a16="http://schemas.microsoft.com/office/drawing/2014/main" id="{34EE06E3-7C55-445F-9611-868852E6A724}"/>
                </a:ext>
              </a:extLst>
            </p:cNvPr>
            <p:cNvSpPr/>
            <p:nvPr/>
          </p:nvSpPr>
          <p:spPr>
            <a:xfrm>
              <a:off x="3999234" y="23567873"/>
              <a:ext cx="666750" cy="88887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lèche : bas 117">
              <a:extLst>
                <a:ext uri="{FF2B5EF4-FFF2-40B4-BE49-F238E27FC236}">
                  <a16:creationId xmlns:a16="http://schemas.microsoft.com/office/drawing/2014/main" id="{71C6BEA4-2DD5-47EC-9D3C-C09786F3223B}"/>
                </a:ext>
              </a:extLst>
            </p:cNvPr>
            <p:cNvSpPr/>
            <p:nvPr/>
          </p:nvSpPr>
          <p:spPr>
            <a:xfrm>
              <a:off x="12387640" y="23506164"/>
              <a:ext cx="666750" cy="95058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ZoneTexte 118">
            <a:extLst>
              <a:ext uri="{FF2B5EF4-FFF2-40B4-BE49-F238E27FC236}">
                <a16:creationId xmlns:a16="http://schemas.microsoft.com/office/drawing/2014/main" id="{77E84EB9-4478-4AF4-852E-8B82201D0B7C}"/>
              </a:ext>
            </a:extLst>
          </p:cNvPr>
          <p:cNvSpPr txBox="1"/>
          <p:nvPr/>
        </p:nvSpPr>
        <p:spPr>
          <a:xfrm>
            <a:off x="1177800" y="27161401"/>
            <a:ext cx="13741666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u="sng" dirty="0">
                <a:latin typeface="Verdana" panose="020B0604030504040204" pitchFamily="34" charset="0"/>
                <a:ea typeface="Verdana" panose="020B0604030504040204" pitchFamily="34" charset="0"/>
              </a:rPr>
              <a:t>Objectives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</a:rPr>
              <a:t>: To compare, between the two arms: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</a:rPr>
              <a:t>The mean creatinine evolution from 28 weeks GA to delivery, from delivery to one month postpartum (MPP1) and from MPP1 to two months postpartum (MPP2).</a:t>
            </a:r>
          </a:p>
          <a:p>
            <a:pPr marL="285750" indent="-285750" algn="just">
              <a:buFontTx/>
              <a:buChar char="-"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</a:rPr>
              <a:t>The proportion of women with tubular dysfunction at MPP2, defined as the presence of at least two of the following parameters: urine phosphate handling, urine glucose handling and tubular proteinuria.</a:t>
            </a:r>
          </a:p>
        </p:txBody>
      </p:sp>
      <p:sp>
        <p:nvSpPr>
          <p:cNvPr id="120" name="ZoneTexte 119">
            <a:extLst>
              <a:ext uri="{FF2B5EF4-FFF2-40B4-BE49-F238E27FC236}">
                <a16:creationId xmlns:a16="http://schemas.microsoft.com/office/drawing/2014/main" id="{AB7B8594-3293-44E5-973B-E7D1F24A86D8}"/>
              </a:ext>
            </a:extLst>
          </p:cNvPr>
          <p:cNvSpPr txBox="1"/>
          <p:nvPr/>
        </p:nvSpPr>
        <p:spPr>
          <a:xfrm>
            <a:off x="15836777" y="5271463"/>
            <a:ext cx="2754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>
              <a:spcBef>
                <a:spcPts val="600"/>
              </a:spcBef>
            </a:pPr>
            <a:r>
              <a:rPr lang="en-US" sz="4800" dirty="0">
                <a:solidFill>
                  <a:srgbClr val="0066FF"/>
                </a:solidFill>
                <a:latin typeface="Palatino Linotype" panose="02040502050505030304" pitchFamily="18" charset="0"/>
              </a:rPr>
              <a:t>Results </a:t>
            </a:r>
          </a:p>
        </p:txBody>
      </p:sp>
      <p:sp>
        <p:nvSpPr>
          <p:cNvPr id="121" name="ZoneTexte 120">
            <a:extLst>
              <a:ext uri="{FF2B5EF4-FFF2-40B4-BE49-F238E27FC236}">
                <a16:creationId xmlns:a16="http://schemas.microsoft.com/office/drawing/2014/main" id="{AD3588A9-DE8F-4355-BEB7-8CD39C8ABD58}"/>
              </a:ext>
            </a:extLst>
          </p:cNvPr>
          <p:cNvSpPr txBox="1"/>
          <p:nvPr/>
        </p:nvSpPr>
        <p:spPr>
          <a:xfrm>
            <a:off x="15836777" y="26366595"/>
            <a:ext cx="16231439" cy="4924425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marL="360000">
              <a:spcBef>
                <a:spcPts val="600"/>
              </a:spcBef>
            </a:pPr>
            <a:r>
              <a:rPr lang="en-US" sz="48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Conclusion</a:t>
            </a:r>
            <a:br>
              <a:rPr lang="en-US" sz="48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16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60000" algn="just">
              <a:spcBef>
                <a:spcPts val="600"/>
              </a:spcBef>
            </a:pPr>
            <a:r>
              <a:rPr lang="en-US" sz="3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HIV-uninfected, HBV-infected Asian women, TDF from 28 weeks GA to 2 months postpartum was not associated with a higher risk of tubulopathy despite a slight but non-clinically relevant increase in creatinine level during the 3</a:t>
            </a:r>
            <a:r>
              <a:rPr lang="en-US" sz="3400" baseline="30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rd</a:t>
            </a:r>
            <a:r>
              <a:rPr lang="en-US" sz="3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trimester of pregnancy. </a:t>
            </a:r>
          </a:p>
          <a:p>
            <a:pPr marL="360000" algn="just">
              <a:spcBef>
                <a:spcPts val="600"/>
              </a:spcBef>
              <a:spcAft>
                <a:spcPts val="600"/>
              </a:spcAft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</a:rPr>
              <a:t>These findings were similar to that observed in PrEP users [2,3,4] and complete our knowledge about the TDF renal safety in HIV-uninfected pregnant women such as those receiving daily TDF/emtricitabine PrEP. </a:t>
            </a:r>
            <a:r>
              <a:rPr lang="en-US" sz="34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C0A77D1F-D32B-495C-9669-C6355B22C9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955119"/>
              </p:ext>
            </p:extLst>
          </p:nvPr>
        </p:nvGraphicFramePr>
        <p:xfrm>
          <a:off x="16384626" y="7003387"/>
          <a:ext cx="13045177" cy="7033615"/>
        </p:xfrm>
        <a:graphic>
          <a:graphicData uri="http://schemas.openxmlformats.org/drawingml/2006/table">
            <a:tbl>
              <a:tblPr firstRow="1" firstCol="1" bandRow="1"/>
              <a:tblGrid>
                <a:gridCol w="5927200">
                  <a:extLst>
                    <a:ext uri="{9D8B030D-6E8A-4147-A177-3AD203B41FA5}">
                      <a16:colId xmlns:a16="http://schemas.microsoft.com/office/drawing/2014/main" val="4211802521"/>
                    </a:ext>
                  </a:extLst>
                </a:gridCol>
                <a:gridCol w="2312894">
                  <a:extLst>
                    <a:ext uri="{9D8B030D-6E8A-4147-A177-3AD203B41FA5}">
                      <a16:colId xmlns:a16="http://schemas.microsoft.com/office/drawing/2014/main" val="2106288324"/>
                    </a:ext>
                  </a:extLst>
                </a:gridCol>
                <a:gridCol w="2348753">
                  <a:extLst>
                    <a:ext uri="{9D8B030D-6E8A-4147-A177-3AD203B41FA5}">
                      <a16:colId xmlns:a16="http://schemas.microsoft.com/office/drawing/2014/main" val="3215479837"/>
                    </a:ext>
                  </a:extLst>
                </a:gridCol>
                <a:gridCol w="2456330">
                  <a:extLst>
                    <a:ext uri="{9D8B030D-6E8A-4147-A177-3AD203B41FA5}">
                      <a16:colId xmlns:a16="http://schemas.microsoft.com/office/drawing/2014/main" val="3167206290"/>
                    </a:ext>
                  </a:extLst>
                </a:gridCol>
              </a:tblGrid>
              <a:tr h="4489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Characteristics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TDF arm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Placebo arm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4528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At 28 weeks of gestation </a:t>
                      </a:r>
                      <a:endParaRPr lang="en-US" sz="2000" b="1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N=168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N=163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N=331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2598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Age (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years) </a:t>
                      </a: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median (IQR)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25.5 (22.6-29.1)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26.7 (23.5-30.5)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26.1 (22.9-30.0)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599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Gestational age at enrollment (weeks)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median (IQR)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28.3 (27.9-28.6)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28.1 (27.9-28.6)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28.3 (27.9-28.6)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202978"/>
                  </a:ext>
                </a:extLst>
              </a:tr>
              <a:tr h="125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Weight (kg) – median (IQR)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61.8 (56.0-70.5)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60.5 (54.5-68.2)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61.2 (55.5-69.7)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873340"/>
                  </a:ext>
                </a:extLst>
              </a:tr>
              <a:tr h="1178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Height (m) – median (IQR)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1.58 (1.54-1.62)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1.57 (1.52-1.60)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1.57 (1.53-1.60)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948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BMI (kg/m</a:t>
                      </a:r>
                      <a:r>
                        <a:rPr lang="en-US" sz="2000" baseline="30000" dirty="0">
                          <a:effectLst/>
                          <a:latin typeface="Palatino Linotype" panose="0204050205050503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) – median (IQR)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24.8 (22.7-27.8)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24.7 (22.7-28.0)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24.7 (22.7-27.9)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2187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HBV DNA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546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log10 IU/ml </a:t>
                      </a: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median (IQR) 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8.1 (7.3-8.5)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7.9 (6.8-8.5)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8.0 (7.1-8.5)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2092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&gt;200,000 IU/ml 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no. (%)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152 (90)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142 (87)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294 (89)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8264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Serum creatinine (µmol/L) – mean (SD)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47.2 (8.5)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46.4 (8.2)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46.8 (8.3)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7614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At and after delivery  </a:t>
                      </a:r>
                      <a:endParaRPr lang="en-US" sz="2000" b="1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N=162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N=160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N=322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8758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Gestational age (weeks) – median (IQR)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39.0 (38.3-39.7)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38.9 (38.1-40.0)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38.9 (38.1-39.9)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259003"/>
                  </a:ext>
                </a:extLst>
              </a:tr>
              <a:tr h="47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alatino Linotype" panose="0204050205050503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Infants – no. (%)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9104758"/>
                  </a:ext>
                </a:extLst>
              </a:tr>
              <a:tr h="47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    1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160 (99)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160 (100)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320 (99)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74947"/>
                  </a:ext>
                </a:extLst>
              </a:tr>
              <a:tr h="47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alatino Linotype" panose="0204050205050503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    2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(1)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(1)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313004"/>
                  </a:ext>
                </a:extLst>
              </a:tr>
              <a:tr h="47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Stillbirth antepartum – no. (%) 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(1)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 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(&lt;1)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785119"/>
                  </a:ext>
                </a:extLst>
              </a:tr>
              <a:tr h="47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alatino Linotype" panose="0204050205050503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Prematurity (&lt;37 weeks) – no. (%)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 (5)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 (8)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 (6)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277873"/>
                  </a:ext>
                </a:extLst>
              </a:tr>
              <a:tr h="198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Breastfeeding – no. (%)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155 (96)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154 (96)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 (96)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505443"/>
                  </a:ext>
                </a:extLst>
              </a:tr>
              <a:tr h="132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Duration of </a:t>
                      </a:r>
                      <a:r>
                        <a:rPr lang="en-US" sz="2000">
                          <a:effectLst/>
                          <a:latin typeface="Palatino Linotype" panose="0204050205050503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breastfeeding (months) 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– median (IQR)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6.1 (3.0-11.9)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6.2 (3.4-12.0)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6.1 (3.1-12.0)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369037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34CC3816-B369-4E40-A764-180EE74A86CC}"/>
              </a:ext>
            </a:extLst>
          </p:cNvPr>
          <p:cNvSpPr txBox="1"/>
          <p:nvPr/>
        </p:nvSpPr>
        <p:spPr>
          <a:xfrm>
            <a:off x="16237374" y="6249995"/>
            <a:ext cx="1333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Table 1. Characteristics of the women enrolled in iTAP-1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A5342FD-232D-4330-9815-F7AEA1F2C191}"/>
              </a:ext>
            </a:extLst>
          </p:cNvPr>
          <p:cNvSpPr/>
          <p:nvPr/>
        </p:nvSpPr>
        <p:spPr>
          <a:xfrm>
            <a:off x="16333633" y="14037002"/>
            <a:ext cx="9915791" cy="3761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IQR, interquartile range; BMI, body mass index; HBV, hepatitis B virus; SD, standard deviation.</a:t>
            </a:r>
            <a:endParaRPr lang="en-US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DB22B225-1D1E-4575-B40B-D234075A1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514279"/>
              </p:ext>
            </p:extLst>
          </p:nvPr>
        </p:nvGraphicFramePr>
        <p:xfrm>
          <a:off x="16369166" y="15912291"/>
          <a:ext cx="16336488" cy="8541458"/>
        </p:xfrm>
        <a:graphic>
          <a:graphicData uri="http://schemas.openxmlformats.org/drawingml/2006/table">
            <a:tbl>
              <a:tblPr firstRow="1" firstCol="1" bandRow="1"/>
              <a:tblGrid>
                <a:gridCol w="5288533">
                  <a:extLst>
                    <a:ext uri="{9D8B030D-6E8A-4147-A177-3AD203B41FA5}">
                      <a16:colId xmlns:a16="http://schemas.microsoft.com/office/drawing/2014/main" val="633005188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4276720886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369126273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2852046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916384461"/>
                    </a:ext>
                  </a:extLst>
                </a:gridCol>
                <a:gridCol w="2240280">
                  <a:extLst>
                    <a:ext uri="{9D8B030D-6E8A-4147-A177-3AD203B41FA5}">
                      <a16:colId xmlns:a16="http://schemas.microsoft.com/office/drawing/2014/main" val="3543833180"/>
                    </a:ext>
                  </a:extLst>
                </a:gridCol>
                <a:gridCol w="1126715">
                  <a:extLst>
                    <a:ext uri="{9D8B030D-6E8A-4147-A177-3AD203B41FA5}">
                      <a16:colId xmlns:a16="http://schemas.microsoft.com/office/drawing/2014/main" val="1738330255"/>
                    </a:ext>
                  </a:extLst>
                </a:gridCol>
              </a:tblGrid>
              <a:tr h="189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 weeks GA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months postpartum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173255"/>
                  </a:ext>
                </a:extLst>
              </a:tr>
              <a:tr h="388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Markers of renal tubular function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TDF (N=148)</a:t>
                      </a:r>
                      <a:r>
                        <a:rPr lang="en-US" sz="2000" b="1" baseline="30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α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 (%)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Placebo (N=143)</a:t>
                      </a:r>
                      <a:r>
                        <a:rPr lang="en-US" sz="2000" b="1" baseline="30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α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 (%)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P*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TDF (N=125)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 (%)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Placebo (N=129)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 (%)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P*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503404"/>
                  </a:ext>
                </a:extLst>
              </a:tr>
              <a:tr h="189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Phosphate handling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4/147 (3%)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4/142 (3%)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1/123 (1%)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(0%)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0.49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125646"/>
                  </a:ext>
                </a:extLst>
              </a:tr>
              <a:tr h="3490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Fractional tubular reabsorption of 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phosphate &lt;82%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1/147 (1%)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0/142 (0%)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0/123 (0%)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(0%)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506238"/>
                  </a:ext>
                </a:extLst>
              </a:tr>
              <a:tr h="5874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73710" algn="l"/>
                        </a:tabLst>
                      </a:pPr>
                      <a:r>
                        <a:rPr lang="en-GB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Tubular maximum phosphate reabsorption    (TmP) to glomerular filtration rate (GFR)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73710" algn="l"/>
                        </a:tabLst>
                      </a:pPr>
                      <a:r>
                        <a:rPr lang="en-GB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ratio &lt;0.8 mmol/L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3/147 (2%)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2/142 (1%)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1/123 (1%)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(0%)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0.49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8346801"/>
                  </a:ext>
                </a:extLst>
              </a:tr>
              <a:tr h="388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Fractional tubular reabsorption of phosphate &lt;95% and serum phosphate &lt;2.6 mg/dL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2/147 (1%)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3/142 (2%)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0.68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0/123 (0%)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(0%)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743795"/>
                  </a:ext>
                </a:extLst>
              </a:tr>
              <a:tr h="189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Glucose handling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 (28%)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 (23%)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0.42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 (6%)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 (15%)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0.04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456275"/>
                  </a:ext>
                </a:extLst>
              </a:tr>
              <a:tr h="2589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Urine glucose ≥10 mg/dL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 (28%)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 (23%)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0.42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 (6%)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 (15%)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0.04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809957"/>
                  </a:ext>
                </a:extLst>
              </a:tr>
              <a:tr h="189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Tubular proteinuria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2000" b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 (84%)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20/142 (85%)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2000" b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 (27%)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  <a:r>
                        <a:rPr lang="en-US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/127 (29%)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.78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215203"/>
                  </a:ext>
                </a:extLst>
              </a:tr>
              <a:tr h="5874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Urine total protein to creatinine ratio &gt;30 mg/mmol and urine albumin to total protein ratio &lt;0.4 mg/mg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(1%)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(0%)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(2%)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(1%)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0.62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960525"/>
                  </a:ext>
                </a:extLst>
              </a:tr>
              <a:tr h="189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Urine RBP / Cr &gt; 130 µg/g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117 (79%)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113 (79%)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 (20%)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 (20%)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214592"/>
                  </a:ext>
                </a:extLst>
              </a:tr>
              <a:tr h="189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Urine KIM-1 / Cr &gt; 1.58 µg/g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(0%)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2/140 (1%)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0.24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(0%)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0/126 (0%)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483431"/>
                  </a:ext>
                </a:extLst>
              </a:tr>
              <a:tr h="189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Urine B2M / Cr &gt; 300 µg/g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59 (40%)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62 (43%)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0.55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 (3%)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 (2%)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0.72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220661"/>
                  </a:ext>
                </a:extLst>
              </a:tr>
              <a:tr h="189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Urine A1M / Cr &gt; 15 mg/g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67/147 (46%)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67/142 (47%)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0.81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17/124 (14%)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 (12%)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0.85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65495"/>
                  </a:ext>
                </a:extLst>
              </a:tr>
              <a:tr h="189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 2 tubular dysfunctions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2000" b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6/147 (24%)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2000" b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6/141 (18%)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.25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2000" b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/123 (2%)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2000" b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/127 (2%)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.00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984454"/>
                  </a:ext>
                </a:extLst>
              </a:tr>
              <a:tr h="189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Phosphate handling and glucose handling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1/147 (1%)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2/142 (1%)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0.62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0/123 (0%)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(0%)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63922"/>
                  </a:ext>
                </a:extLst>
              </a:tr>
              <a:tr h="189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Phosphate handling and tubular proteinuria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/147 (2%)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r>
                        <a:rPr lang="en-US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/141 (3%)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.72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/123 (1%)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/127 (0%)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.49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602603"/>
                  </a:ext>
                </a:extLst>
              </a:tr>
              <a:tr h="189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Glucose handling and tubular proteinuria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(22%)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4/142 (17%)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.37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(2%)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/127 (2%)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78246"/>
                  </a:ext>
                </a:extLst>
              </a:tr>
              <a:tr h="388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Phosphate handling, glucose handling and tubular proteinuria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/147 (0%)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/141 (1%)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.24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/123 (0%)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/127 (0%)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.00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5838240"/>
                  </a:ext>
                </a:extLst>
              </a:tr>
            </a:tbl>
          </a:graphicData>
        </a:graphic>
      </p:graphicFrame>
      <p:sp>
        <p:nvSpPr>
          <p:cNvPr id="65" name="ZoneTexte 64">
            <a:extLst>
              <a:ext uri="{FF2B5EF4-FFF2-40B4-BE49-F238E27FC236}">
                <a16:creationId xmlns:a16="http://schemas.microsoft.com/office/drawing/2014/main" id="{D9E187F3-D7DC-46AA-A63C-938ADDB11DA6}"/>
              </a:ext>
            </a:extLst>
          </p:cNvPr>
          <p:cNvSpPr txBox="1"/>
          <p:nvPr/>
        </p:nvSpPr>
        <p:spPr>
          <a:xfrm>
            <a:off x="16302494" y="15231673"/>
            <a:ext cx="11905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Table 2. Markers of tubular dysfunction in iTAP-1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A3DBD1B-1B34-4814-A042-7446B101F370}"/>
              </a:ext>
            </a:extLst>
          </p:cNvPr>
          <p:cNvSpPr/>
          <p:nvPr/>
        </p:nvSpPr>
        <p:spPr>
          <a:xfrm>
            <a:off x="16333633" y="24622586"/>
            <a:ext cx="16407554" cy="96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aseline="30000" dirty="0"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en-US" dirty="0"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40 women (20 TDF, 20 placebo) have not been included in the tubulopathy study (10 did not consent and 30 were enrolled before the protocol amendment with the tubulopathy sub study) </a:t>
            </a:r>
            <a:r>
              <a:rPr lang="en-US" dirty="0"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*Fisher's exact test.  </a:t>
            </a:r>
            <a:r>
              <a:rPr lang="en-US" dirty="0"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RBP, retinol binding protein; Cr, urine creatinine; KIM-1, kidney injury molecule-1; </a:t>
            </a:r>
            <a:r>
              <a:rPr lang="el-GR" dirty="0"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en-US" dirty="0"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2M, </a:t>
            </a:r>
            <a:r>
              <a:rPr lang="el-GR" dirty="0"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en-US" dirty="0"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2-microglobulin; A1M, </a:t>
            </a:r>
            <a:r>
              <a:rPr lang="el-GR" dirty="0"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α1-</a:t>
            </a:r>
            <a:r>
              <a:rPr lang="en-US" dirty="0"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macroglobulin.</a:t>
            </a:r>
            <a:r>
              <a:rPr lang="en-US" dirty="0"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Of note, 4 samples were not tested for serum phosphate, and 6 samples have not yet been tested for KIM-1 and 3 for A1M. </a:t>
            </a:r>
            <a:endParaRPr lang="en-US" dirty="0"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2" name="Picture 1">
            <a:extLst>
              <a:ext uri="{FF2B5EF4-FFF2-40B4-BE49-F238E27FC236}">
                <a16:creationId xmlns:a16="http://schemas.microsoft.com/office/drawing/2014/main" id="{77A76E9A-EFDD-4F6A-BAF4-3EF1DA8CB2E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9447" y="7413899"/>
            <a:ext cx="11737106" cy="4497209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ZoneTexte 73">
            <a:extLst>
              <a:ext uri="{FF2B5EF4-FFF2-40B4-BE49-F238E27FC236}">
                <a16:creationId xmlns:a16="http://schemas.microsoft.com/office/drawing/2014/main" id="{A5682F34-5C65-4832-83F2-E803FC77CB02}"/>
              </a:ext>
            </a:extLst>
          </p:cNvPr>
          <p:cNvSpPr txBox="1"/>
          <p:nvPr/>
        </p:nvSpPr>
        <p:spPr>
          <a:xfrm>
            <a:off x="29960056" y="6249995"/>
            <a:ext cx="12280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Figure 2. Creatinine variation over time in iTAP-1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2" name="Tableau 31">
            <a:extLst>
              <a:ext uri="{FF2B5EF4-FFF2-40B4-BE49-F238E27FC236}">
                <a16:creationId xmlns:a16="http://schemas.microsoft.com/office/drawing/2014/main" id="{0726BC21-DD35-4D61-B6F7-71724C15D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331862"/>
              </p:ext>
            </p:extLst>
          </p:nvPr>
        </p:nvGraphicFramePr>
        <p:xfrm>
          <a:off x="30201802" y="11955996"/>
          <a:ext cx="11737106" cy="2354039"/>
        </p:xfrm>
        <a:graphic>
          <a:graphicData uri="http://schemas.openxmlformats.org/drawingml/2006/table">
            <a:tbl>
              <a:tblPr firstRow="1" firstCol="1" bandRow="1"/>
              <a:tblGrid>
                <a:gridCol w="4804727">
                  <a:extLst>
                    <a:ext uri="{9D8B030D-6E8A-4147-A177-3AD203B41FA5}">
                      <a16:colId xmlns:a16="http://schemas.microsoft.com/office/drawing/2014/main" val="858343160"/>
                    </a:ext>
                  </a:extLst>
                </a:gridCol>
                <a:gridCol w="835146">
                  <a:extLst>
                    <a:ext uri="{9D8B030D-6E8A-4147-A177-3AD203B41FA5}">
                      <a16:colId xmlns:a16="http://schemas.microsoft.com/office/drawing/2014/main" val="4225349458"/>
                    </a:ext>
                  </a:extLst>
                </a:gridCol>
                <a:gridCol w="1685945">
                  <a:extLst>
                    <a:ext uri="{9D8B030D-6E8A-4147-A177-3AD203B41FA5}">
                      <a16:colId xmlns:a16="http://schemas.microsoft.com/office/drawing/2014/main" val="2131316139"/>
                    </a:ext>
                  </a:extLst>
                </a:gridCol>
                <a:gridCol w="1040009">
                  <a:extLst>
                    <a:ext uri="{9D8B030D-6E8A-4147-A177-3AD203B41FA5}">
                      <a16:colId xmlns:a16="http://schemas.microsoft.com/office/drawing/2014/main" val="914987540"/>
                    </a:ext>
                  </a:extLst>
                </a:gridCol>
                <a:gridCol w="1753632">
                  <a:extLst>
                    <a:ext uri="{9D8B030D-6E8A-4147-A177-3AD203B41FA5}">
                      <a16:colId xmlns:a16="http://schemas.microsoft.com/office/drawing/2014/main" val="2972891771"/>
                    </a:ext>
                  </a:extLst>
                </a:gridCol>
                <a:gridCol w="1617647">
                  <a:extLst>
                    <a:ext uri="{9D8B030D-6E8A-4147-A177-3AD203B41FA5}">
                      <a16:colId xmlns:a16="http://schemas.microsoft.com/office/drawing/2014/main" val="198829178"/>
                    </a:ext>
                  </a:extLst>
                </a:gridCol>
              </a:tblGrid>
              <a:tr h="38944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Change in serum creatinine (µmol/L)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TDF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Placebo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n-US" sz="2000" b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-value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261388"/>
                  </a:ext>
                </a:extLst>
              </a:tr>
              <a:tr h="3894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Mean (SD)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Mean (SD)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088"/>
                  </a:ext>
                </a:extLst>
              </a:tr>
              <a:tr h="389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From 28 weeks GA to delivery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161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+6.0 (8.6)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+4.2 (9.0)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0.05*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295519"/>
                  </a:ext>
                </a:extLst>
              </a:tr>
              <a:tr h="389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From delivery to 1 month postpartum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157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+12.9 (12.3)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156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+11.5 (10.4)</a:t>
                      </a:r>
                      <a:endParaRPr lang="en-US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0.27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115805"/>
                  </a:ext>
                </a:extLst>
              </a:tr>
              <a:tr h="7962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From 1 month postpartum to 2 months postpartum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147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-2.4 (11.0)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149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-0.2 (10.0)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0.07</a:t>
                      </a:r>
                      <a:r>
                        <a:rPr lang="en-US" sz="2000" baseline="300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  <a:endParaRPr lang="en-US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892205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399BAAEA-8022-4DE2-8EBC-6AB84886E73A}"/>
              </a:ext>
            </a:extLst>
          </p:cNvPr>
          <p:cNvSpPr/>
          <p:nvPr/>
        </p:nvSpPr>
        <p:spPr>
          <a:xfrm>
            <a:off x="30009275" y="7016191"/>
            <a:ext cx="12143188" cy="7535239"/>
          </a:xfrm>
          <a:prstGeom prst="rect">
            <a:avLst/>
          </a:prstGeom>
          <a:noFill/>
          <a:ln w="762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1C9063A-74DB-4E6B-9291-2D82610FA0C0}"/>
              </a:ext>
            </a:extLst>
          </p:cNvPr>
          <p:cNvSpPr/>
          <p:nvPr/>
        </p:nvSpPr>
        <p:spPr>
          <a:xfrm>
            <a:off x="30009275" y="14616717"/>
            <a:ext cx="10783125" cy="96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Palatino Linotype" panose="02040502050505030304" pitchFamily="18" charset="0"/>
              </a:rPr>
              <a:t>* Linear mixed effects model using baseline creatinine levels and duration of treatment exposure as fixed effects and participants as random effects.  </a:t>
            </a:r>
            <a:r>
              <a:rPr lang="en-US" baseline="30000" dirty="0">
                <a:latin typeface="Palatino Linotype" panose="02040502050505030304" pitchFamily="18" charset="0"/>
              </a:rPr>
              <a:t>#</a:t>
            </a:r>
            <a:r>
              <a:rPr lang="en-US" dirty="0">
                <a:latin typeface="Palatino Linotype" panose="02040502050505030304" pitchFamily="18" charset="0"/>
              </a:rPr>
              <a:t> Two-sided Student's t-test. GA, gestational age; SD, standard deviation. 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167D7512-01AE-4D93-B73C-437138167B6E}"/>
              </a:ext>
            </a:extLst>
          </p:cNvPr>
          <p:cNvSpPr txBox="1"/>
          <p:nvPr/>
        </p:nvSpPr>
        <p:spPr>
          <a:xfrm>
            <a:off x="33924484" y="18962859"/>
            <a:ext cx="7844855" cy="2554545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At 2 months postpartum, the proportion of women with tubular dysfunction was not significantly different between the TDF arm (2%) and the placebo arm (2%).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A2A855FA-A589-444F-A7E9-76DE22C99C29}"/>
              </a:ext>
            </a:extLst>
          </p:cNvPr>
          <p:cNvSpPr txBox="1"/>
          <p:nvPr/>
        </p:nvSpPr>
        <p:spPr>
          <a:xfrm>
            <a:off x="33924484" y="22549636"/>
            <a:ext cx="7844855" cy="156966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kidney-related adverse events reached DAIDS Grade 3-4 nor led to TDF discontinuation. 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27297F6C-3BCD-419D-AE1D-BC60ADC6D75C}"/>
              </a:ext>
            </a:extLst>
          </p:cNvPr>
          <p:cNvSpPr txBox="1"/>
          <p:nvPr/>
        </p:nvSpPr>
        <p:spPr>
          <a:xfrm>
            <a:off x="33924483" y="16171541"/>
            <a:ext cx="7844855" cy="156966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TDF use is associated with a slight increase in creatinine level during the 3</a:t>
            </a:r>
            <a:r>
              <a:rPr lang="en-US" sz="32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rd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 trimester of pregnancy.</a:t>
            </a:r>
          </a:p>
        </p:txBody>
      </p: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6471E47F-CE6A-4660-A97E-99572CF5637E}"/>
              </a:ext>
            </a:extLst>
          </p:cNvPr>
          <p:cNvCxnSpPr>
            <a:cxnSpLocks/>
          </p:cNvCxnSpPr>
          <p:nvPr/>
        </p:nvCxnSpPr>
        <p:spPr>
          <a:xfrm flipH="1">
            <a:off x="40792400" y="14551430"/>
            <a:ext cx="3220" cy="1377545"/>
          </a:xfrm>
          <a:prstGeom prst="line">
            <a:avLst/>
          </a:prstGeom>
          <a:ln w="762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>
            <a:extLst>
              <a:ext uri="{FF2B5EF4-FFF2-40B4-BE49-F238E27FC236}">
                <a16:creationId xmlns:a16="http://schemas.microsoft.com/office/drawing/2014/main" id="{60E700DB-71E8-4D5D-A76E-9456F7AD0E2C}"/>
              </a:ext>
            </a:extLst>
          </p:cNvPr>
          <p:cNvCxnSpPr>
            <a:cxnSpLocks/>
            <a:endCxn id="112" idx="1"/>
          </p:cNvCxnSpPr>
          <p:nvPr/>
        </p:nvCxnSpPr>
        <p:spPr>
          <a:xfrm>
            <a:off x="32704393" y="20370982"/>
            <a:ext cx="984697" cy="1"/>
          </a:xfrm>
          <a:prstGeom prst="line">
            <a:avLst/>
          </a:prstGeom>
          <a:ln w="762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38B618BA-59FC-4EC0-AA97-97E11ABF10BF}"/>
              </a:ext>
            </a:extLst>
          </p:cNvPr>
          <p:cNvSpPr/>
          <p:nvPr/>
        </p:nvSpPr>
        <p:spPr>
          <a:xfrm>
            <a:off x="15836777" y="26366595"/>
            <a:ext cx="16501052" cy="5282123"/>
          </a:xfrm>
          <a:prstGeom prst="rect">
            <a:avLst/>
          </a:prstGeom>
          <a:noFill/>
          <a:ln w="762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21757F6-8041-4C52-9D15-1662BB550D1F}"/>
              </a:ext>
            </a:extLst>
          </p:cNvPr>
          <p:cNvSpPr/>
          <p:nvPr/>
        </p:nvSpPr>
        <p:spPr>
          <a:xfrm>
            <a:off x="32533933" y="26401484"/>
            <a:ext cx="9774651" cy="2285109"/>
          </a:xfrm>
          <a:prstGeom prst="rect">
            <a:avLst/>
          </a:prstGeom>
          <a:noFill/>
          <a:ln w="762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A2C59E8E-8731-4519-AE69-C69E9C0E95A6}"/>
              </a:ext>
            </a:extLst>
          </p:cNvPr>
          <p:cNvSpPr txBox="1"/>
          <p:nvPr/>
        </p:nvSpPr>
        <p:spPr>
          <a:xfrm>
            <a:off x="32650048" y="26466660"/>
            <a:ext cx="949190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Acknowledgments </a:t>
            </a:r>
            <a:endParaRPr lang="en-US" sz="2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The study was funded by a grant (R03 HD0961131) from the </a:t>
            </a:r>
            <a:r>
              <a:rPr lang="en-US" sz="2100" i="1" dirty="0">
                <a:latin typeface="Verdana" panose="020B0604030504040204" pitchFamily="34" charset="0"/>
                <a:ea typeface="Verdana" panose="020B0604030504040204" pitchFamily="34" charset="0"/>
              </a:rPr>
              <a:t>Eunice Kennedy Shriver National Institute of Child Health and Human Development </a:t>
            </a:r>
            <a:r>
              <a:rPr 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(NICHD). We thank participants and their families as well as the iTAP trial team who made possible the successful conduct of the study.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FDE65F9-822C-4082-B0E3-6299C722BEA8}"/>
              </a:ext>
            </a:extLst>
          </p:cNvPr>
          <p:cNvSpPr/>
          <p:nvPr/>
        </p:nvSpPr>
        <p:spPr>
          <a:xfrm>
            <a:off x="32533933" y="28893314"/>
            <a:ext cx="5087788" cy="2746829"/>
          </a:xfrm>
          <a:prstGeom prst="rect">
            <a:avLst/>
          </a:prstGeom>
          <a:noFill/>
          <a:ln w="762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EE105274-9ED0-485F-9182-D0566E20757D}"/>
              </a:ext>
            </a:extLst>
          </p:cNvPr>
          <p:cNvSpPr txBox="1"/>
          <p:nvPr/>
        </p:nvSpPr>
        <p:spPr>
          <a:xfrm>
            <a:off x="32637559" y="29007656"/>
            <a:ext cx="5140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latin typeface="Verdana" panose="020B0604030504040204" pitchFamily="34" charset="0"/>
                <a:ea typeface="Verdana" panose="020B0604030504040204" pitchFamily="34" charset="0"/>
              </a:rPr>
              <a:t>Author</a:t>
            </a:r>
          </a:p>
          <a:p>
            <a:pPr>
              <a:spcBef>
                <a:spcPts val="600"/>
              </a:spcBef>
            </a:pPr>
            <a:r>
              <a:rPr 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Geoffroy LIEGEON</a:t>
            </a:r>
          </a:p>
          <a:p>
            <a:r>
              <a:rPr 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Department of Infectious Diseases </a:t>
            </a:r>
          </a:p>
          <a:p>
            <a:r>
              <a:rPr 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APHP - Saint Louis Hospital </a:t>
            </a:r>
          </a:p>
          <a:p>
            <a:r>
              <a:rPr lang="fr-FR" sz="2100" dirty="0">
                <a:latin typeface="Verdana" panose="020B0604030504040204" pitchFamily="34" charset="0"/>
                <a:ea typeface="Verdana" panose="020B0604030504040204" pitchFamily="34" charset="0"/>
              </a:rPr>
              <a:t>1 avenue Claude Vellefaux</a:t>
            </a:r>
          </a:p>
          <a:p>
            <a:r>
              <a:rPr lang="fr-FR" sz="2100" dirty="0">
                <a:latin typeface="Verdana" panose="020B0604030504040204" pitchFamily="34" charset="0"/>
                <a:ea typeface="Verdana" panose="020B0604030504040204" pitchFamily="34" charset="0"/>
              </a:rPr>
              <a:t>75010 PARIS FRANCE</a:t>
            </a:r>
          </a:p>
          <a:p>
            <a:r>
              <a:rPr lang="fr-FR" sz="2100" dirty="0">
                <a:latin typeface="Verdana" panose="020B0604030504040204" pitchFamily="34" charset="0"/>
                <a:ea typeface="Verdana" panose="020B0604030504040204" pitchFamily="34" charset="0"/>
              </a:rPr>
              <a:t>Mail : geoffroy.liegeon@phpt.org</a:t>
            </a:r>
            <a:endParaRPr lang="en-US" sz="2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BF889B5-5C12-4277-B120-65A7A0327338}"/>
              </a:ext>
            </a:extLst>
          </p:cNvPr>
          <p:cNvSpPr/>
          <p:nvPr/>
        </p:nvSpPr>
        <p:spPr>
          <a:xfrm>
            <a:off x="37777560" y="28893314"/>
            <a:ext cx="4531024" cy="2746829"/>
          </a:xfrm>
          <a:prstGeom prst="rect">
            <a:avLst/>
          </a:prstGeom>
          <a:noFill/>
          <a:ln w="762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ZoneTexte 108">
            <a:extLst>
              <a:ext uri="{FF2B5EF4-FFF2-40B4-BE49-F238E27FC236}">
                <a16:creationId xmlns:a16="http://schemas.microsoft.com/office/drawing/2014/main" id="{6A51948C-7276-4AD9-9B93-D6D7B04CB080}"/>
              </a:ext>
            </a:extLst>
          </p:cNvPr>
          <p:cNvSpPr txBox="1"/>
          <p:nvPr/>
        </p:nvSpPr>
        <p:spPr>
          <a:xfrm>
            <a:off x="37817825" y="29045466"/>
            <a:ext cx="4490757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References 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[1] Jourdain et al., NEJM, 2019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[2] Solomon et al., AIDS, 2014. </a:t>
            </a:r>
          </a:p>
          <a:p>
            <a:r>
              <a:rPr lang="sv-SE" sz="2000" dirty="0">
                <a:latin typeface="Verdana" panose="020B0604030504040204" pitchFamily="34" charset="0"/>
                <a:ea typeface="Verdana" panose="020B0604030504040204" pitchFamily="34" charset="0"/>
              </a:rPr>
              <a:t>[3] Mugwanya et al., JAMA Intern Med, 2015</a:t>
            </a:r>
          </a:p>
          <a:p>
            <a:r>
              <a:rPr lang="sv-SE" sz="2000" dirty="0">
                <a:latin typeface="Verdana" panose="020B0604030504040204" pitchFamily="34" charset="0"/>
                <a:ea typeface="Verdana" panose="020B0604030504040204" pitchFamily="34" charset="0"/>
              </a:rPr>
              <a:t>[4] Mugwanya et al., JID, 2016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1F7B67F-BD6E-4105-B342-026B50C11200}"/>
              </a:ext>
            </a:extLst>
          </p:cNvPr>
          <p:cNvSpPr/>
          <p:nvPr/>
        </p:nvSpPr>
        <p:spPr>
          <a:xfrm>
            <a:off x="33686568" y="22337177"/>
            <a:ext cx="8164439" cy="2116572"/>
          </a:xfrm>
          <a:prstGeom prst="rect">
            <a:avLst/>
          </a:prstGeom>
          <a:noFill/>
          <a:ln w="762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0E8552A-2B91-436F-A004-FD02CE61C11C}"/>
              </a:ext>
            </a:extLst>
          </p:cNvPr>
          <p:cNvSpPr/>
          <p:nvPr/>
        </p:nvSpPr>
        <p:spPr>
          <a:xfrm>
            <a:off x="33689090" y="18831701"/>
            <a:ext cx="8201553" cy="3078563"/>
          </a:xfrm>
          <a:prstGeom prst="rect">
            <a:avLst/>
          </a:prstGeom>
          <a:noFill/>
          <a:ln w="762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E3298CB6-A57F-4CE4-9742-E0F685EA2F4E}"/>
              </a:ext>
            </a:extLst>
          </p:cNvPr>
          <p:cNvSpPr/>
          <p:nvPr/>
        </p:nvSpPr>
        <p:spPr>
          <a:xfrm>
            <a:off x="33689091" y="15904939"/>
            <a:ext cx="8201553" cy="2144543"/>
          </a:xfrm>
          <a:prstGeom prst="rect">
            <a:avLst/>
          </a:prstGeom>
          <a:noFill/>
          <a:ln w="762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Image 107" descr="Une image contenant dessin&#10;&#10;Description générée automatiquement">
            <a:extLst>
              <a:ext uri="{FF2B5EF4-FFF2-40B4-BE49-F238E27FC236}">
                <a16:creationId xmlns:a16="http://schemas.microsoft.com/office/drawing/2014/main" id="{394C1D8E-E778-43B7-93D4-AA05EADBB8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9071" y="679718"/>
            <a:ext cx="1846265" cy="1674290"/>
          </a:xfrm>
          <a:prstGeom prst="rect">
            <a:avLst/>
          </a:prstGeom>
        </p:spPr>
      </p:pic>
      <p:sp>
        <p:nvSpPr>
          <p:cNvPr id="1024" name="ZoneTexte 1023">
            <a:extLst>
              <a:ext uri="{FF2B5EF4-FFF2-40B4-BE49-F238E27FC236}">
                <a16:creationId xmlns:a16="http://schemas.microsoft.com/office/drawing/2014/main" id="{B6BF4CD5-D41D-4321-B891-00D9AE267D3E}"/>
              </a:ext>
            </a:extLst>
          </p:cNvPr>
          <p:cNvSpPr txBox="1"/>
          <p:nvPr/>
        </p:nvSpPr>
        <p:spPr>
          <a:xfrm>
            <a:off x="40099766" y="3214553"/>
            <a:ext cx="2422938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</a:rPr>
              <a:t>ABSTRACT</a:t>
            </a:r>
          </a:p>
          <a:p>
            <a:pPr algn="ctr"/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</a:rPr>
              <a:t>PEB0192</a:t>
            </a:r>
          </a:p>
        </p:txBody>
      </p:sp>
      <p:pic>
        <p:nvPicPr>
          <p:cNvPr id="1028" name="Image 1027" descr="Une image contenant alimentation&#10;&#10;Description générée automatiquement">
            <a:extLst>
              <a:ext uri="{FF2B5EF4-FFF2-40B4-BE49-F238E27FC236}">
                <a16:creationId xmlns:a16="http://schemas.microsoft.com/office/drawing/2014/main" id="{934F56F0-8DA5-4FCD-B45B-CA614E8CB1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91" y="2883894"/>
            <a:ext cx="1924266" cy="1676982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6AA2785E-0DD2-414F-898D-3B63C27588B0}"/>
              </a:ext>
            </a:extLst>
          </p:cNvPr>
          <p:cNvSpPr/>
          <p:nvPr/>
        </p:nvSpPr>
        <p:spPr>
          <a:xfrm>
            <a:off x="522624" y="211249"/>
            <a:ext cx="2012400" cy="23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 descr="A close up of a sign&#10;&#10;Description automatically generated">
            <a:extLst>
              <a:ext uri="{FF2B5EF4-FFF2-40B4-BE49-F238E27FC236}">
                <a16:creationId xmlns:a16="http://schemas.microsoft.com/office/drawing/2014/main" id="{E736AAC0-C65A-4347-80A4-C5418027C5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24" y="211249"/>
            <a:ext cx="2013535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170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1823</Words>
  <Application>Microsoft Office PowerPoint</Application>
  <PresentationFormat>Personnalisé</PresentationFormat>
  <Paragraphs>311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Palatino Linotype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Geoffroy Liegeon</dc:creator>
  <cp:lastModifiedBy>Geoffroy Liegeon</cp:lastModifiedBy>
  <cp:revision>93</cp:revision>
  <dcterms:created xsi:type="dcterms:W3CDTF">2020-06-09T06:59:43Z</dcterms:created>
  <dcterms:modified xsi:type="dcterms:W3CDTF">2020-06-30T09:08:27Z</dcterms:modified>
</cp:coreProperties>
</file>